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84" r:id="rId2"/>
    <p:sldId id="265" r:id="rId3"/>
    <p:sldId id="266" r:id="rId4"/>
    <p:sldId id="274" r:id="rId5"/>
    <p:sldId id="267" r:id="rId6"/>
    <p:sldId id="268" r:id="rId7"/>
    <p:sldId id="271" r:id="rId8"/>
    <p:sldId id="269" r:id="rId9"/>
    <p:sldId id="276" r:id="rId10"/>
    <p:sldId id="280" r:id="rId11"/>
    <p:sldId id="270" r:id="rId12"/>
    <p:sldId id="277" r:id="rId13"/>
    <p:sldId id="272" r:id="rId14"/>
    <p:sldId id="279" r:id="rId15"/>
    <p:sldId id="273" r:id="rId16"/>
    <p:sldId id="275" r:id="rId17"/>
    <p:sldId id="283" r:id="rId18"/>
    <p:sldId id="282" r:id="rId19"/>
    <p:sldId id="281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глая" initials="А" lastIdx="4" clrIdx="0">
    <p:extLst>
      <p:ext uri="{19B8F6BF-5375-455C-9EA6-DF929625EA0E}">
        <p15:presenceInfo xmlns:p15="http://schemas.microsoft.com/office/powerpoint/2012/main" userId="Агла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0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3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404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05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1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8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5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1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8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7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5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06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5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3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5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6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slide" Target="slide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slide" Target="slide19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image" Target="../media/image12.png"/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12" Type="http://schemas.openxmlformats.org/officeDocument/2006/relationships/slide" Target="slide15.xml"/><Relationship Id="rId17" Type="http://schemas.openxmlformats.org/officeDocument/2006/relationships/slide" Target="slide13.xml"/><Relationship Id="rId2" Type="http://schemas.openxmlformats.org/officeDocument/2006/relationships/image" Target="../media/image7.png"/><Relationship Id="rId16" Type="http://schemas.openxmlformats.org/officeDocument/2006/relationships/slide" Target="slide12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5.xml"/><Relationship Id="rId5" Type="http://schemas.openxmlformats.org/officeDocument/2006/relationships/slide" Target="slide8.xml"/><Relationship Id="rId15" Type="http://schemas.openxmlformats.org/officeDocument/2006/relationships/slide" Target="slide9.xml"/><Relationship Id="rId10" Type="http://schemas.openxmlformats.org/officeDocument/2006/relationships/slide" Target="slide3.xml"/><Relationship Id="rId19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27" y="293929"/>
            <a:ext cx="11982661" cy="1754326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6600"/>
                </a:solidFill>
                <a:effectLst/>
              </a:rPr>
              <a:t>Виртуальная экскурсия</a:t>
            </a:r>
          </a:p>
          <a:p>
            <a:pPr algn="ctr"/>
            <a:r>
              <a:rPr lang="ru-RU" sz="5400" b="1" dirty="0" smtClean="0">
                <a:ln/>
                <a:solidFill>
                  <a:srgbClr val="FF6600"/>
                </a:solidFill>
              </a:rPr>
              <a:t>«Мой город мне расскажет о войне»</a:t>
            </a:r>
            <a:endParaRPr lang="ru-RU" sz="5400" b="1" cap="none" spc="0" dirty="0">
              <a:ln/>
              <a:solidFill>
                <a:srgbClr val="FF66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71" y="2201762"/>
            <a:ext cx="6555372" cy="43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5786">
            <a:off x="6481795" y="3998001"/>
            <a:ext cx="2255470" cy="3933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88" y="2152309"/>
            <a:ext cx="1737303" cy="1737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96" y="2995906"/>
            <a:ext cx="3503449" cy="3503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171" y="3070745"/>
            <a:ext cx="3379477" cy="33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09" y="2451511"/>
            <a:ext cx="9152742" cy="301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6" y="345077"/>
            <a:ext cx="4564767" cy="616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>
            <a:hlinkClick r:id="rId4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1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613" y="328508"/>
            <a:ext cx="10508774" cy="830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Андрей Степанович Александров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901967"/>
            <a:ext cx="7086600" cy="5102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05399" y="6273225"/>
            <a:ext cx="5608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УЛИЦА АЛЕКСАНДРОВА</a:t>
            </a:r>
            <a:endParaRPr lang="ru-RU" sz="3200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00131" y="1311677"/>
            <a:ext cx="8160730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Первое боевое крещение получил в районе среднего течения Дона в 1942 г. </a:t>
            </a:r>
            <a:r>
              <a:rPr lang="ru-RU" sz="2400" dirty="0"/>
              <a:t>в составе 134-го артиллерийского полка 172-ой стрелковой дивизии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После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боёв на территории Польши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дивизия Александрова принимала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участие в форсировании Одера. Там группа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выполняла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задачу по огневому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прикрытию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переправы советских войск.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Войска 172-ой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стрелковой дивизии принимали участие в Московской, Сталинградской битвах, в освобождении Харьковской и Воронежской областей, Донбасса, сражались на юге Белоруссии, на Западной Украине, освобождали Польшу, Чехословакию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1" y="1495110"/>
            <a:ext cx="2188666" cy="296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95" y="3746991"/>
            <a:ext cx="2141098" cy="1427399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>
            <a:hlinkClick r:id="rId6" action="ppaction://hlinksldjump"/>
          </p:cNvPr>
          <p:cNvSpPr/>
          <p:nvPr/>
        </p:nvSpPr>
        <p:spPr>
          <a:xfrm>
            <a:off x="11068312" y="663948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вперед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0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7501" y="388963"/>
            <a:ext cx="3796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a typeface="Calibri" panose="020F0502020204030204" pitchFamily="34" charset="0"/>
              </a:rPr>
              <a:t>10 апреля 1945 за смелость </a:t>
            </a:r>
            <a:endParaRPr lang="ru-RU" sz="2400" dirty="0" smtClean="0"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и </a:t>
            </a:r>
            <a:r>
              <a:rPr lang="ru-RU" sz="2400" dirty="0">
                <a:ea typeface="Calibri" panose="020F0502020204030204" pitchFamily="34" charset="0"/>
              </a:rPr>
              <a:t>инициативу, </a:t>
            </a:r>
            <a:endParaRPr lang="ru-RU" sz="2400" dirty="0" smtClean="0"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проявленные </a:t>
            </a:r>
            <a:r>
              <a:rPr lang="ru-RU" sz="2400" dirty="0">
                <a:ea typeface="Calibri" panose="020F0502020204030204" pitchFamily="34" charset="0"/>
              </a:rPr>
              <a:t>в </a:t>
            </a:r>
            <a:r>
              <a:rPr lang="ru-RU" sz="2400" dirty="0" smtClean="0">
                <a:ea typeface="Calibri" panose="020F0502020204030204" pitchFamily="34" charset="0"/>
              </a:rPr>
              <a:t>бою, </a:t>
            </a: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Андрею </a:t>
            </a:r>
            <a:r>
              <a:rPr lang="ru-RU" sz="2400" dirty="0">
                <a:ea typeface="Calibri" panose="020F0502020204030204" pitchFamily="34" charset="0"/>
              </a:rPr>
              <a:t>Степановичу </a:t>
            </a:r>
            <a:endParaRPr lang="ru-RU" sz="2400" dirty="0" smtClean="0"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Александрову </a:t>
            </a:r>
          </a:p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было </a:t>
            </a:r>
            <a:r>
              <a:rPr lang="ru-RU" sz="2400" dirty="0">
                <a:ea typeface="Calibri" panose="020F0502020204030204" pitchFamily="34" charset="0"/>
              </a:rPr>
              <a:t>присвоено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</a:rPr>
              <a:t>звание </a:t>
            </a:r>
            <a:endParaRPr lang="ru-RU" sz="2400" b="1" dirty="0" smtClean="0">
              <a:solidFill>
                <a:srgbClr val="FF6600"/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</a:rPr>
              <a:t>Героя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</a:rPr>
              <a:t>Советского Союза. </a:t>
            </a:r>
            <a:endParaRPr lang="ru-RU" sz="2400" b="1" dirty="0">
              <a:solidFill>
                <a:srgbClr val="FF66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70" y="636583"/>
            <a:ext cx="3815080" cy="558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92" y="2795488"/>
            <a:ext cx="2958509" cy="394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4" y="199121"/>
            <a:ext cx="2959344" cy="394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14" y="3232142"/>
            <a:ext cx="3216893" cy="240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76" y="4372888"/>
            <a:ext cx="2141098" cy="1427399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26497" y="5800287"/>
            <a:ext cx="213900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Школа №1 имени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А.С.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Александрова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>
            <a:hlinkClick r:id="rId7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2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6" y="1418483"/>
            <a:ext cx="3505336" cy="467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41613" y="328508"/>
            <a:ext cx="10508774" cy="830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Михаил Григорьевич Малик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93535" y="1344611"/>
            <a:ext cx="7666074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Будучи участником советско-японской войны 1945 г., командир 2-го дивизиона торпедных катеров в составе 1-й бригады торпедных катеров Тихоокеанского флота, капитан-лейтенант Михаил Малик участвовал в 18-ти боевых выходах, в двух набеговых операциях на вражеские порты на северо-восточном побережье Кореи, в результате которых уничтожено 11 и повреждено 2 транспорта противника. </a:t>
            </a:r>
          </a:p>
          <a:p>
            <a:pPr indent="446088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Также Михаил Малик участвовал в десанте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порт Юки (Унги), в десанте на Расин (Наджин) и в десанте на Гензан (Вонсан).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Впервые при очистке от неконтактных мин фарватера порта Расин применил бомбометание глубинными бомбами с торпедных катеров.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07" y="4886489"/>
            <a:ext cx="2141098" cy="1427399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11068312" y="663948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вперед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0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95" y="616628"/>
            <a:ext cx="3707071" cy="558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15" y="1861185"/>
            <a:ext cx="4179570" cy="3135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16628"/>
            <a:ext cx="4029740" cy="5624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14 сентября 1945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за образцовое выполнение боевых заданий командования на фронте борьбы с японскими милитаристами и проявленные при этом мужество и героизм, капитан-лейтенанту Михаилу Григорьевичу Малику присвоено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звание Героя Советского Союза с вручением ордена Ленина и медали «Золотая Звезда».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79" y="4253257"/>
            <a:ext cx="2141098" cy="1427399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54279" y="5698495"/>
            <a:ext cx="308344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Памятная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доска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здании школы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№2 </a:t>
            </a: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4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613" y="328508"/>
            <a:ext cx="10508774" cy="830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Григорий Александрович Коптилов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9" y="1629125"/>
            <a:ext cx="4800603" cy="359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54279" y="5698495"/>
            <a:ext cx="308344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Памятная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доска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здании школы №4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79" y="4253257"/>
            <a:ext cx="2141098" cy="1427399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74942" y="1474697"/>
            <a:ext cx="335725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фронтах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войны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1941 г.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1443" y="2357375"/>
            <a:ext cx="3484256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сентябре 1943 г. </a:t>
            </a: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переправился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через Днепр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в районе села Лютеж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Киевской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области Украинской ССР и принял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участие в захвате плацдарма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на его западном берегу и отражении вражеских контратак.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29043" y="1119585"/>
            <a:ext cx="564475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Григорий Коптилов родился в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Николаевске-на-Амуре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96302" y="1729468"/>
            <a:ext cx="3674001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В июне 1944 г. Коптилов получил тяжёлое ранение. После окончания войны по состоянию здоровья он был демобилизован. 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11068312" y="663948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вперед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1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6555" y="2008483"/>
            <a:ext cx="7378890" cy="284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13 ноября 1943 г. за мужество и отвагу,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проявленные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во время форсирования Днепра и удержании плацдарма на правом берегу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реки,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сержант Григорий Коптилов был удостоен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звания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Героя Советского Союза </a:t>
            </a:r>
            <a:endParaRPr lang="ru-RU" sz="2400" b="1" dirty="0" smtClean="0">
              <a:solidFill>
                <a:srgbClr val="FF66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вручением ордена Ленина и </a:t>
            </a:r>
            <a:endParaRPr lang="ru-RU" sz="2400" b="1" dirty="0" smtClean="0">
              <a:solidFill>
                <a:srgbClr val="FF66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медали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«Золотая Звезда».</a:t>
            </a:r>
          </a:p>
        </p:txBody>
      </p:sp>
      <p:sp>
        <p:nvSpPr>
          <p:cNvPr id="3" name="Скругленный прямоугольник 2">
            <a:hlinkClick r:id="rId2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7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5" y="167793"/>
            <a:ext cx="3662003" cy="488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57" y="167793"/>
            <a:ext cx="6510228" cy="488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10860" y="5222394"/>
            <a:ext cx="9346019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связи с 30-летием победы над фашистской Германией (…) </a:t>
            </a:r>
          </a:p>
          <a:p>
            <a:pPr indent="446088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присвоить центральной площади г.Николаевска-на-Амуре (…) </a:t>
            </a: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название «Площадь Победы»</a:t>
            </a:r>
            <a:endParaRPr lang="ru-RU" sz="2400" b="1" dirty="0">
              <a:solidFill>
                <a:srgbClr val="FF66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1613" y="328508"/>
            <a:ext cx="10508774" cy="830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Площадь Победы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15" name="Выноска 2 14"/>
          <p:cNvSpPr/>
          <p:nvPr/>
        </p:nvSpPr>
        <p:spPr>
          <a:xfrm>
            <a:off x="3370521" y="5222393"/>
            <a:ext cx="8580474" cy="127785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6275"/>
              <a:gd name="adj6" fmla="val -21835"/>
            </a:avLst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660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233377" y="3221664"/>
            <a:ext cx="13609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" y="1887525"/>
            <a:ext cx="2702362" cy="360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72" y="1887525"/>
            <a:ext cx="3725656" cy="497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10" y="1998223"/>
            <a:ext cx="3802912" cy="2861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41613" y="328508"/>
            <a:ext cx="10508774" cy="156966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rgbClr val="C00000"/>
                </a:solidFill>
              </a:rPr>
              <a:t>Мероприятия городского музея им.Розова к 75-летию Победы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28" y="4052812"/>
            <a:ext cx="2702362" cy="270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>
            <a:hlinkClick r:id="rId7" action="ppaction://hlinksldjump"/>
          </p:cNvPr>
          <p:cNvSpPr/>
          <p:nvPr/>
        </p:nvSpPr>
        <p:spPr>
          <a:xfrm>
            <a:off x="11068312" y="663948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вперед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09971" y="2439150"/>
            <a:ext cx="6572059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годы Великой Отечественной войны непомерно тяжелая ноша ложилась на плечи женщин: фельдшеров, медсестер, санинструкторов. На поле боя под вой снарядов и свист пуль, прижимаясь к земле, они добирались до раненых и отводили смерть. Для солдата они были ангелами-спасителями.</a:t>
            </a:r>
          </a:p>
          <a:p>
            <a:pPr indent="446088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музее открылась выставка о Кире Лазаревне Камарали.</a:t>
            </a:r>
            <a:endParaRPr lang="ru-RU" sz="2400" b="1" dirty="0">
              <a:solidFill>
                <a:srgbClr val="FF66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852" y="1967020"/>
            <a:ext cx="1970590" cy="262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030" y="3715568"/>
            <a:ext cx="1965689" cy="262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0" y="2297902"/>
            <a:ext cx="2620919" cy="196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0" y="4370797"/>
            <a:ext cx="2620919" cy="196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41613" y="328508"/>
            <a:ext cx="10508774" cy="156966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rgbClr val="C00000"/>
                </a:solidFill>
              </a:rPr>
              <a:t>Выставка в музее им.Розова </a:t>
            </a:r>
          </a:p>
          <a:p>
            <a:pPr algn="ctr"/>
            <a:r>
              <a:rPr lang="ru-RU" sz="4800" b="1" dirty="0" smtClean="0">
                <a:ln/>
                <a:solidFill>
                  <a:srgbClr val="C00000"/>
                </a:solidFill>
              </a:rPr>
              <a:t>«Мы помним ваши имена»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8" y="482544"/>
            <a:ext cx="2241826" cy="126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616" y="482544"/>
            <a:ext cx="2241826" cy="126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>
            <a:hlinkClick r:id="rId8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3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8" y="122124"/>
            <a:ext cx="11734845" cy="661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6187">
            <a:off x="472244" y="4464093"/>
            <a:ext cx="2268088" cy="163304"/>
          </a:xfrm>
          <a:prstGeom prst="rect">
            <a:avLst/>
          </a:prstGeom>
        </p:spPr>
      </p:pic>
      <p:pic>
        <p:nvPicPr>
          <p:cNvPr id="18" name="Рисунок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16226">
            <a:off x="7152648" y="3379654"/>
            <a:ext cx="3817835" cy="167528"/>
          </a:xfrm>
          <a:prstGeom prst="rect">
            <a:avLst/>
          </a:prstGeom>
        </p:spPr>
      </p:pic>
      <p:pic>
        <p:nvPicPr>
          <p:cNvPr id="21" name="Рисунок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62" y="3898463"/>
            <a:ext cx="654440" cy="647282"/>
          </a:xfrm>
          <a:prstGeom prst="rect">
            <a:avLst/>
          </a:prstGeom>
        </p:spPr>
      </p:pic>
      <p:pic>
        <p:nvPicPr>
          <p:cNvPr id="37" name="Рисунок 3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48" y="2894669"/>
            <a:ext cx="1445925" cy="642633"/>
          </a:xfrm>
          <a:prstGeom prst="rect">
            <a:avLst/>
          </a:prstGeom>
        </p:spPr>
      </p:pic>
      <p:pic>
        <p:nvPicPr>
          <p:cNvPr id="38" name="Рисунок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9" y="5735418"/>
            <a:ext cx="869223" cy="386321"/>
          </a:xfrm>
          <a:prstGeom prst="rect">
            <a:avLst/>
          </a:prstGeom>
        </p:spPr>
      </p:pic>
      <p:pic>
        <p:nvPicPr>
          <p:cNvPr id="39" name="Рисунок 3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58" y="5624254"/>
            <a:ext cx="869223" cy="386321"/>
          </a:xfrm>
          <a:prstGeom prst="rect">
            <a:avLst/>
          </a:prstGeom>
        </p:spPr>
      </p:pic>
      <p:pic>
        <p:nvPicPr>
          <p:cNvPr id="20" name="Рисунок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94" y="3905861"/>
            <a:ext cx="484986" cy="32332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525079" y="199931"/>
            <a:ext cx="11141841" cy="2554545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   Условные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обозначения:</a:t>
            </a:r>
          </a:p>
          <a:p>
            <a:endParaRPr lang="ru-RU" sz="3200" dirty="0" smtClean="0">
              <a:solidFill>
                <a:schemeClr val="bg1"/>
              </a:solidFill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5433" y="199930"/>
            <a:ext cx="7188110" cy="2554545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Памятные знаки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Мемориальные доски</a:t>
            </a:r>
          </a:p>
          <a:p>
            <a:r>
              <a:rPr lang="ru-RU" sz="3200" dirty="0">
                <a:solidFill>
                  <a:schemeClr val="bg1"/>
                </a:solidFill>
              </a:rPr>
              <a:t>Площадь Победы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Музейные выставки к 75-летию Победы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Улицы, названные в честь героев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21" y="1199585"/>
            <a:ext cx="482537" cy="47726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03" y="794038"/>
            <a:ext cx="484986" cy="32332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76" y="169742"/>
            <a:ext cx="1229600" cy="546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73" y="2366542"/>
            <a:ext cx="2293458" cy="1651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04183" y="5618965"/>
            <a:ext cx="7944008" cy="92333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6600"/>
                </a:solidFill>
                <a:effectLst/>
              </a:rPr>
              <a:t>Виртуальная экскурсия</a:t>
            </a:r>
            <a:endParaRPr lang="ru-RU" sz="5400" b="1" cap="none" spc="0" dirty="0">
              <a:ln/>
              <a:solidFill>
                <a:srgbClr val="FF6600"/>
              </a:solidFill>
              <a:effectLst/>
            </a:endParaRPr>
          </a:p>
        </p:txBody>
      </p:sp>
      <p:pic>
        <p:nvPicPr>
          <p:cNvPr id="19" name="Рисунок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80" y="5922066"/>
            <a:ext cx="869223" cy="386321"/>
          </a:xfrm>
          <a:prstGeom prst="rect">
            <a:avLst/>
          </a:prstGeom>
        </p:spPr>
      </p:pic>
      <p:pic>
        <p:nvPicPr>
          <p:cNvPr id="23" name="Рисунок 2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72" y="4950238"/>
            <a:ext cx="484986" cy="32332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17" y="5325955"/>
            <a:ext cx="484986" cy="32332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28307"/>
            <a:ext cx="484986" cy="32332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45" y="1726803"/>
            <a:ext cx="968439" cy="435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05" y="4909854"/>
            <a:ext cx="841749" cy="1632441"/>
          </a:xfrm>
          <a:prstGeom prst="rect">
            <a:avLst/>
          </a:prstGeom>
        </p:spPr>
      </p:pic>
      <p:pic>
        <p:nvPicPr>
          <p:cNvPr id="26" name="Рисунок 2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18" y="5330870"/>
            <a:ext cx="968439" cy="4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6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33948" y="5801891"/>
            <a:ext cx="2786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nik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mkm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8873" y="5793556"/>
            <a:ext cx="313137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kulturanikol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400" b="1" dirty="0">
              <a:solidFill>
                <a:srgbClr val="FF66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4679" y="1816764"/>
            <a:ext cx="9522643" cy="3224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 algn="just">
              <a:lnSpc>
                <a:spcPct val="106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</a:rPr>
              <a:t>В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создании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виртуальной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>
                <a:ea typeface="Calibri" panose="020F0502020204030204" pitchFamily="34" charset="0"/>
              </a:rPr>
              <a:t>экскурсии</a:t>
            </a:r>
            <a:r>
              <a:rPr lang="ru-RU" sz="24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ea typeface="Calibri" panose="020F0502020204030204" pitchFamily="34" charset="0"/>
              </a:rPr>
              <a:t>были использованы</a:t>
            </a:r>
            <a:r>
              <a:rPr lang="ru-RU" sz="240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фотографии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a typeface="Calibri" panose="020F0502020204030204" pitchFamily="34" charset="0"/>
              </a:rPr>
              <a:t>документы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и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биографические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a typeface="Calibri" panose="020F0502020204030204" pitchFamily="34" charset="0"/>
              </a:rPr>
              <a:t>сведения о героях Великой Отечественной и Советско-японской войн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ea typeface="Calibri" panose="020F0502020204030204" pitchFamily="34" charset="0"/>
              </a:rPr>
              <a:t>опубликованные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на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сайтах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отдела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культуры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администрации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Николаевского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муниципального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района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и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межпоселенческого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краеведческого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музея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</a:rPr>
              <a:t>им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a typeface="Calibri" panose="020F0502020204030204" pitchFamily="34" charset="0"/>
              </a:rPr>
              <a:t>В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a typeface="Calibri" panose="020F0502020204030204" pitchFamily="34" charset="0"/>
              </a:rPr>
              <a:t>Розова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a typeface="Calibri" panose="020F0502020204030204" pitchFamily="34" charset="0"/>
              </a:rPr>
              <a:t>г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ea typeface="Calibri" panose="020F0502020204030204" pitchFamily="34" charset="0"/>
              </a:rPr>
              <a:t>Николаевска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ea typeface="Calibri" panose="020F0502020204030204" pitchFamily="34" charset="0"/>
              </a:rPr>
              <a:t>на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ea typeface="Calibri" panose="020F0502020204030204" pitchFamily="34" charset="0"/>
              </a:rPr>
              <a:t>Амуре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информационного проекта «Память народа», а также материалы книги В.И.Юзефова «Годы и друзья старого Николаевска».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5971" y="5302264"/>
            <a:ext cx="3600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pamyat-naroda</a:t>
            </a: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66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05" y="412926"/>
            <a:ext cx="1300591" cy="1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7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613" y="328508"/>
            <a:ext cx="10508774" cy="830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Памятный знак «Фронтовое письмо»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27" y="5457520"/>
            <a:ext cx="2916746" cy="129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74" y="1646553"/>
            <a:ext cx="4799652" cy="359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540228" y="2615256"/>
            <a:ext cx="1677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Фронтовое письмо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68786" y="5149419"/>
            <a:ext cx="5054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Первоначально был </a:t>
            </a:r>
            <a:r>
              <a:rPr lang="ru-RU" sz="2400" dirty="0"/>
              <a:t>открыт в 1995 </a:t>
            </a:r>
            <a:r>
              <a:rPr lang="ru-RU" sz="2400" dirty="0" smtClean="0"/>
              <a:t>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0014" y="1090768"/>
            <a:ext cx="11350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… нижнеамурцам</a:t>
            </a:r>
            <a:r>
              <a:rPr lang="ru-RU" sz="3200" dirty="0"/>
              <a:t>, погибшим в Великой </a:t>
            </a:r>
            <a:r>
              <a:rPr lang="ru-RU" sz="3200" dirty="0" smtClean="0"/>
              <a:t>Отечественной войне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126725" y="3524595"/>
            <a:ext cx="2734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Четыре </a:t>
            </a:r>
            <a:r>
              <a:rPr lang="ru-RU" sz="2400" dirty="0"/>
              <a:t>ступеньки </a:t>
            </a:r>
            <a:r>
              <a:rPr lang="ru-RU" sz="2400" dirty="0" smtClean="0"/>
              <a:t>-четыре </a:t>
            </a:r>
            <a:r>
              <a:rPr lang="ru-RU" sz="2400" dirty="0"/>
              <a:t>суровых года </a:t>
            </a:r>
            <a:r>
              <a:rPr lang="ru-RU" sz="2400" dirty="0" smtClean="0"/>
              <a:t>войны 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290927" y="1738201"/>
            <a:ext cx="1853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u="sng" dirty="0"/>
              <a:t>Символы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0493776" y="2403419"/>
            <a:ext cx="479024" cy="104073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9378927" y="2377407"/>
            <a:ext cx="377131" cy="3476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27" idx="0"/>
          </p:cNvCxnSpPr>
          <p:nvPr/>
        </p:nvCxnSpPr>
        <p:spPr>
          <a:xfrm>
            <a:off x="7033204" y="3419492"/>
            <a:ext cx="2722854" cy="2038028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7941715" y="5457520"/>
            <a:ext cx="3628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Элемент </a:t>
            </a:r>
            <a:r>
              <a:rPr lang="ru-RU" sz="2400" dirty="0"/>
              <a:t>«Штык</a:t>
            </a:r>
            <a:r>
              <a:rPr lang="ru-RU" sz="2400" dirty="0" smtClean="0"/>
              <a:t>»</a:t>
            </a:r>
          </a:p>
          <a:p>
            <a:pPr algn="ctr"/>
            <a:r>
              <a:rPr lang="ru-RU" sz="2400" dirty="0" smtClean="0"/>
              <a:t>(дополнил памятный знак</a:t>
            </a:r>
          </a:p>
          <a:p>
            <a:pPr algn="ctr"/>
            <a:r>
              <a:rPr lang="ru-RU" sz="2400" dirty="0" smtClean="0"/>
              <a:t>в 2005 г.)</a:t>
            </a:r>
            <a:endParaRPr lang="ru-RU" sz="2400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3230747" y="2923785"/>
            <a:ext cx="3293748" cy="949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29945" y="2304737"/>
            <a:ext cx="28507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Имена двенадцати </a:t>
            </a:r>
            <a:endParaRPr lang="ru-RU" sz="2400" dirty="0" smtClean="0"/>
          </a:p>
          <a:p>
            <a:pPr algn="ctr"/>
            <a:r>
              <a:rPr lang="ru-RU" sz="2400" dirty="0" smtClean="0"/>
              <a:t>Героев СССР – </a:t>
            </a:r>
          </a:p>
          <a:p>
            <a:pPr algn="ctr"/>
            <a:r>
              <a:rPr lang="ru-RU" sz="2400" dirty="0" smtClean="0"/>
              <a:t>жителей </a:t>
            </a:r>
            <a:r>
              <a:rPr lang="ru-RU" sz="2400" dirty="0"/>
              <a:t>Нижнего Амура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58977" y="5457697"/>
            <a:ext cx="2992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Капсула </a:t>
            </a:r>
            <a:r>
              <a:rPr lang="ru-RU" sz="2400" dirty="0"/>
              <a:t>с </a:t>
            </a:r>
            <a:r>
              <a:rPr lang="ru-RU" sz="2400" dirty="0" smtClean="0"/>
              <a:t>посланием</a:t>
            </a:r>
          </a:p>
          <a:p>
            <a:pPr algn="ctr"/>
            <a:r>
              <a:rPr lang="ru-RU" sz="2400" dirty="0" smtClean="0"/>
              <a:t>участников войны</a:t>
            </a:r>
          </a:p>
          <a:p>
            <a:pPr algn="ctr"/>
            <a:r>
              <a:rPr lang="ru-RU" sz="2400" dirty="0" smtClean="0"/>
              <a:t>потомкам</a:t>
            </a:r>
            <a:endParaRPr lang="ru-RU" sz="2400" dirty="0"/>
          </a:p>
        </p:txBody>
      </p:sp>
      <p:sp>
        <p:nvSpPr>
          <p:cNvPr id="43" name="Скругленный прямоугольник 42">
            <a:hlinkClick r:id="rId4" action="ppaction://hlinksldjump"/>
          </p:cNvPr>
          <p:cNvSpPr/>
          <p:nvPr/>
        </p:nvSpPr>
        <p:spPr>
          <a:xfrm rot="21081696">
            <a:off x="801448" y="4615567"/>
            <a:ext cx="1711842" cy="579579"/>
          </a:xfrm>
          <a:prstGeom prst="roundRect">
            <a:avLst/>
          </a:prstGeom>
          <a:solidFill>
            <a:schemeClr val="tx1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252">
            <a:off x="939831" y="4410813"/>
            <a:ext cx="1449873" cy="1061692"/>
          </a:xfrm>
          <a:prstGeom prst="rect">
            <a:avLst/>
          </a:prstGeom>
        </p:spPr>
      </p:pic>
      <p:cxnSp>
        <p:nvCxnSpPr>
          <p:cNvPr id="51" name="Скругленная соединительная линия 50"/>
          <p:cNvCxnSpPr/>
          <p:nvPr/>
        </p:nvCxnSpPr>
        <p:spPr>
          <a:xfrm rot="10800000">
            <a:off x="2552680" y="4784314"/>
            <a:ext cx="6070536" cy="906311"/>
          </a:xfrm>
          <a:prstGeom prst="curvedConnector3">
            <a:avLst>
              <a:gd name="adj1" fmla="val 49124"/>
            </a:avLst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>
            <a:hlinkClick r:id="rId6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7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 rot="21081696">
            <a:off x="5240079" y="5761978"/>
            <a:ext cx="1711842" cy="579579"/>
          </a:xfrm>
          <a:prstGeom prst="roundRect">
            <a:avLst/>
          </a:prstGeom>
          <a:solidFill>
            <a:schemeClr val="tx1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22718" y="1443841"/>
            <a:ext cx="101465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В 2010 году  в элемент «Штык» </a:t>
            </a:r>
            <a:endParaRPr lang="ru-RU" sz="3600" dirty="0" smtClean="0"/>
          </a:p>
          <a:p>
            <a:pPr algn="ctr"/>
            <a:r>
              <a:rPr lang="ru-RU" sz="3600" dirty="0" smtClean="0"/>
              <a:t>памятного знака «Фронтовое письмо» </a:t>
            </a:r>
          </a:p>
          <a:p>
            <a:pPr algn="ctr"/>
            <a:r>
              <a:rPr lang="ru-RU" sz="3600" dirty="0" smtClean="0"/>
              <a:t>была </a:t>
            </a:r>
            <a:r>
              <a:rPr lang="ru-RU" sz="3600" dirty="0"/>
              <a:t>заложена  </a:t>
            </a:r>
            <a:r>
              <a:rPr lang="ru-RU" sz="3600" b="1" dirty="0">
                <a:solidFill>
                  <a:srgbClr val="FF6600"/>
                </a:solidFill>
              </a:rPr>
              <a:t>металлическая капсула </a:t>
            </a:r>
            <a:endParaRPr lang="ru-RU" sz="3600" b="1" dirty="0" smtClean="0">
              <a:solidFill>
                <a:srgbClr val="FF66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6600"/>
                </a:solidFill>
              </a:rPr>
              <a:t>с </a:t>
            </a:r>
            <a:r>
              <a:rPr lang="ru-RU" sz="3600" b="1" dirty="0">
                <a:solidFill>
                  <a:srgbClr val="FF6600"/>
                </a:solidFill>
              </a:rPr>
              <a:t>посланием </a:t>
            </a:r>
            <a:r>
              <a:rPr lang="ru-RU" sz="3600" dirty="0"/>
              <a:t>участников </a:t>
            </a:r>
            <a:endParaRPr lang="ru-RU" sz="3600" dirty="0" smtClean="0"/>
          </a:p>
          <a:p>
            <a:pPr algn="ctr"/>
            <a:r>
              <a:rPr lang="ru-RU" sz="3600" dirty="0" smtClean="0"/>
              <a:t>Великой </a:t>
            </a:r>
            <a:r>
              <a:rPr lang="ru-RU" sz="3600" dirty="0"/>
              <a:t>Отечественной войны </a:t>
            </a:r>
            <a:r>
              <a:rPr lang="ru-RU" sz="3600" dirty="0" smtClean="0"/>
              <a:t>потомкам</a:t>
            </a:r>
            <a:r>
              <a:rPr lang="ru-RU" sz="3600" dirty="0"/>
              <a:t>. </a:t>
            </a:r>
            <a:endParaRPr lang="ru-RU" sz="3600" dirty="0" smtClean="0"/>
          </a:p>
          <a:p>
            <a:pPr algn="ctr"/>
            <a:r>
              <a:rPr lang="ru-RU" sz="36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Капсула </a:t>
            </a:r>
            <a:r>
              <a:rPr lang="ru-RU" sz="3600" u="sng" dirty="0">
                <a:ea typeface="Calibri" panose="020F0502020204030204" pitchFamily="34" charset="0"/>
                <a:cs typeface="Times New Roman" panose="02020603050405020304" pitchFamily="18" charset="0"/>
              </a:rPr>
              <a:t>будет вскрыта 9 мая 2045 </a:t>
            </a:r>
            <a:r>
              <a:rPr lang="ru-RU" sz="36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года – </a:t>
            </a:r>
          </a:p>
          <a:p>
            <a:pPr algn="ctr"/>
            <a:r>
              <a:rPr lang="ru-RU" sz="36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день 100-летия </a:t>
            </a:r>
            <a:r>
              <a:rPr lang="ru-RU" sz="3600" u="sng" dirty="0">
                <a:ea typeface="Calibri" panose="020F0502020204030204" pitchFamily="34" charset="0"/>
                <a:cs typeface="Times New Roman" panose="02020603050405020304" pitchFamily="18" charset="0"/>
              </a:rPr>
              <a:t>Великой Победы над фашизмом</a:t>
            </a:r>
            <a:r>
              <a:rPr lang="ru-RU" sz="36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252">
            <a:off x="5371063" y="5576811"/>
            <a:ext cx="1449873" cy="1061692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8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6177" y="328508"/>
            <a:ext cx="10574210" cy="830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Памятный знак моряков-подводников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27" y="5457520"/>
            <a:ext cx="2916746" cy="1296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9" y="1700539"/>
            <a:ext cx="3602790" cy="4800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15631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… погибших </a:t>
            </a:r>
            <a:r>
              <a:rPr lang="ru-RU" sz="2400" dirty="0"/>
              <a:t>при исполнении служебного долга в 1942 </a:t>
            </a:r>
            <a:r>
              <a:rPr lang="ru-RU" sz="2400" dirty="0" smtClean="0"/>
              <a:t>году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69261" y="2546566"/>
            <a:ext cx="45561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Памятный знак </a:t>
            </a:r>
            <a:endParaRPr lang="ru-RU" sz="2800" dirty="0" smtClean="0"/>
          </a:p>
          <a:p>
            <a:pPr algn="ctr"/>
            <a:r>
              <a:rPr lang="ru-RU" sz="2800" dirty="0" smtClean="0"/>
              <a:t>увековечивает </a:t>
            </a:r>
            <a:r>
              <a:rPr lang="ru-RU" sz="2800" dirty="0"/>
              <a:t>память </a:t>
            </a:r>
            <a:endParaRPr lang="ru-RU" sz="2800" dirty="0" smtClean="0"/>
          </a:p>
          <a:p>
            <a:pPr algn="ctr"/>
            <a:r>
              <a:rPr lang="ru-RU" sz="2800" dirty="0" smtClean="0"/>
              <a:t>о </a:t>
            </a:r>
            <a:r>
              <a:rPr lang="ru-RU" sz="2800" dirty="0"/>
              <a:t>трагической гибели </a:t>
            </a:r>
            <a:endParaRPr lang="ru-RU" sz="2800" dirty="0" smtClean="0"/>
          </a:p>
          <a:p>
            <a:pPr algn="ctr"/>
            <a:r>
              <a:rPr lang="ru-RU" sz="2800" dirty="0" smtClean="0"/>
              <a:t>44-х членов </a:t>
            </a:r>
            <a:r>
              <a:rPr lang="ru-RU" sz="2800" dirty="0"/>
              <a:t>экипажей </a:t>
            </a:r>
            <a:endParaRPr lang="ru-RU" sz="2800" dirty="0" smtClean="0"/>
          </a:p>
          <a:p>
            <a:pPr algn="ctr"/>
            <a:r>
              <a:rPr lang="ru-RU" sz="2800" dirty="0" smtClean="0"/>
              <a:t>подводных </a:t>
            </a:r>
            <a:r>
              <a:rPr lang="ru-RU" sz="2800" dirty="0"/>
              <a:t>лодок </a:t>
            </a:r>
            <a:endParaRPr lang="ru-RU" sz="2800" dirty="0" smtClean="0"/>
          </a:p>
          <a:p>
            <a:pPr algn="ctr"/>
            <a:r>
              <a:rPr lang="ru-RU" sz="2800" dirty="0" smtClean="0"/>
              <a:t>Щ-138 </a:t>
            </a:r>
            <a:r>
              <a:rPr lang="ru-RU" sz="2800" dirty="0"/>
              <a:t>и </a:t>
            </a:r>
            <a:r>
              <a:rPr lang="ru-RU" sz="2800" dirty="0" smtClean="0"/>
              <a:t>Щ-118 в </a:t>
            </a:r>
            <a:r>
              <a:rPr lang="ru-RU" sz="2800" dirty="0"/>
              <a:t>бухте  </a:t>
            </a:r>
            <a:endParaRPr lang="ru-RU" sz="2800" dirty="0" smtClean="0"/>
          </a:p>
          <a:p>
            <a:pPr algn="ctr"/>
            <a:r>
              <a:rPr lang="ru-RU" sz="2800" dirty="0" smtClean="0"/>
              <a:t>г. Николаевска-на-Амуре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9636" y="6352867"/>
            <a:ext cx="3601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О</a:t>
            </a:r>
            <a:r>
              <a:rPr lang="ru-RU" sz="2400" dirty="0" smtClean="0"/>
              <a:t>ткрыт </a:t>
            </a:r>
            <a:r>
              <a:rPr lang="ru-RU" sz="2400" dirty="0"/>
              <a:t>в сентябре 2005 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43683" y="3313764"/>
            <a:ext cx="4261920" cy="1574149"/>
          </a:xfrm>
          <a:prstGeom prst="rect">
            <a:avLst/>
          </a:prstGeom>
          <a:solidFill>
            <a:schemeClr val="tx1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Плита «Пламя»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«Вечная </a:t>
            </a:r>
            <a:r>
              <a:rPr lang="ru-RU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память </a:t>
            </a:r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морякам - </a:t>
            </a:r>
            <a:r>
              <a:rPr lang="ru-RU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подводникам Тихоокеанского флота, погибшим при исполнении служебных обязанностей. </a:t>
            </a:r>
            <a:endParaRPr lang="ru-RU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Июль </a:t>
            </a:r>
            <a:r>
              <a:rPr lang="ru-RU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1942 г</a:t>
            </a:r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  <a:endParaRPr lang="ru-RU" sz="14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17870" y="5299723"/>
            <a:ext cx="2435365" cy="646331"/>
          </a:xfrm>
          <a:prstGeom prst="rect">
            <a:avLst/>
          </a:prstGeom>
          <a:solidFill>
            <a:schemeClr val="tx1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</a:rPr>
              <a:t>Имена 44-х </a:t>
            </a:r>
            <a:r>
              <a:rPr lang="ru-RU" dirty="0">
                <a:solidFill>
                  <a:srgbClr val="C00000"/>
                </a:solidFill>
                <a:ea typeface="Calibri" panose="020F0502020204030204" pitchFamily="34" charset="0"/>
              </a:rPr>
              <a:t>погибших членов </a:t>
            </a:r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</a:rPr>
              <a:t>экипажей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61120" y="2237783"/>
            <a:ext cx="2435364" cy="646331"/>
          </a:xfrm>
          <a:prstGeom prst="rect">
            <a:avLst/>
          </a:prstGeom>
          <a:solidFill>
            <a:schemeClr val="tx1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</a:rPr>
              <a:t>Горельеф дизельной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ea typeface="Calibri" panose="020F0502020204030204" pitchFamily="34" charset="0"/>
              </a:rPr>
              <a:t>подводной лодки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363367" y="3595041"/>
            <a:ext cx="920934" cy="0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090508" y="2576648"/>
            <a:ext cx="733328" cy="1244627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2110124" y="4597463"/>
            <a:ext cx="713710" cy="105764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>
            <a:hlinkClick r:id="rId4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2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613" y="328508"/>
            <a:ext cx="10508774" cy="156966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Памятный знак на могиле </a:t>
            </a:r>
          </a:p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погибших военнослужащих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27" y="5457520"/>
            <a:ext cx="2916746" cy="1296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2" y="2231368"/>
            <a:ext cx="4800602" cy="359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74850" y="5829821"/>
            <a:ext cx="4086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Установлен </a:t>
            </a:r>
            <a:r>
              <a:rPr lang="ru-RU" sz="2400" dirty="0">
                <a:ea typeface="Calibri" panose="020F0502020204030204" pitchFamily="34" charset="0"/>
              </a:rPr>
              <a:t>10 августа 1945 г.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18375" y="1976082"/>
            <a:ext cx="6755853" cy="4966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Надпись памятной доски: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«Здесь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покоятся офицеры штаба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16-й армии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Дальневосточного фронта, погибшие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исполнении служебных обязанностей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июля 1945 года: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генерал-майор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Терентьев Яков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Борисович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(1906-1945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endParaRPr lang="ru-RU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полковник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Миронович Григорий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Александрович </a:t>
            </a:r>
            <a:r>
              <a:rPr lang="ru-RU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(1900-1945),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подполковник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Галаневич Константин Анфимович </a:t>
            </a:r>
            <a:r>
              <a:rPr lang="ru-R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(1902-1946</a:t>
            </a:r>
            <a:r>
              <a:rPr lang="ru-RU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Вечная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память защитникам Отечества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613" y="328508"/>
            <a:ext cx="10508774" cy="830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C00000"/>
                </a:solidFill>
                <a:effectLst/>
              </a:rPr>
              <a:t>Николай Николаевич Голубков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27" y="5457520"/>
            <a:ext cx="2916746" cy="1296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54" y="1363254"/>
            <a:ext cx="3600451" cy="4800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32273" y="1286484"/>
            <a:ext cx="6622216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1940-м г. Николай Голубков был призван на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службу в Военно-Морской Флот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СССР.</a:t>
            </a:r>
          </a:p>
          <a:p>
            <a:pPr indent="36195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Отличился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во время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советско-японской войны</a:t>
            </a:r>
            <a:r>
              <a:rPr lang="ru-RU" sz="2400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36195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9 августа 1945 г. в ходе десанта в город Фуюань отделение Голубкова встретило мощное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сопротивление. Голубков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первым ворвался в дзот противника и забросал находившихся там гранатами, но и сам при этом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получил смертельное ранение.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19671" y="3988843"/>
            <a:ext cx="2782084" cy="1673022"/>
          </a:xfrm>
          <a:prstGeom prst="rect">
            <a:avLst/>
          </a:prstGeom>
          <a:solidFill>
            <a:schemeClr val="tx1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Надпись: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«Старшина </a:t>
            </a:r>
            <a:endParaRPr lang="ru-RU" sz="24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статьи </a:t>
            </a:r>
            <a:endParaRPr lang="ru-RU" sz="24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Голубков </a:t>
            </a:r>
            <a:r>
              <a:rPr lang="ru-RU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Н.Н</a:t>
            </a:r>
            <a:r>
              <a:rPr lang="ru-RU" sz="24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  <a:endParaRPr lang="ru-RU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11374" y="6021320"/>
            <a:ext cx="2877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a typeface="Calibri" panose="020F0502020204030204" pitchFamily="34" charset="0"/>
              </a:rPr>
              <a:t>Установлен в 1986 </a:t>
            </a:r>
            <a:r>
              <a:rPr lang="ru-RU" sz="2400" dirty="0">
                <a:ea typeface="Calibri" panose="020F0502020204030204" pitchFamily="34" charset="0"/>
              </a:rPr>
              <a:t>г.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9523" y="5336261"/>
            <a:ext cx="453658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14 сентября 1945 г. </a:t>
            </a:r>
            <a:r>
              <a:rPr lang="ru-RU" u="sng" dirty="0">
                <a:ea typeface="Calibri" panose="020F0502020204030204" pitchFamily="34" charset="0"/>
                <a:cs typeface="Times New Roman" panose="02020603050405020304" pitchFamily="18" charset="0"/>
              </a:rPr>
              <a:t>посмертно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удостоен</a:t>
            </a:r>
          </a:p>
          <a:p>
            <a:pPr indent="361950"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звания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Героя Советского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Союза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2273" y="6040186"/>
            <a:ext cx="511108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Похоронен в Краснофлотском районе Хабаровска, возле памятника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морякам-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амурцам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1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613" y="328508"/>
            <a:ext cx="10508774" cy="830997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smtClean="0">
                <a:ln/>
                <a:solidFill>
                  <a:srgbClr val="C00000"/>
                </a:solidFill>
                <a:effectLst/>
              </a:rPr>
              <a:t>Георгий Евдокимович Попов</a:t>
            </a:r>
            <a:endParaRPr lang="ru-RU" sz="48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901967"/>
            <a:ext cx="7086600" cy="5102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66" y="1418483"/>
            <a:ext cx="3600451" cy="4800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502021" y="1058857"/>
            <a:ext cx="591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1936 </a:t>
            </a:r>
            <a:r>
              <a:rPr lang="ru-RU" dirty="0" smtClean="0"/>
              <a:t> г. Георгий Попов приехал </a:t>
            </a:r>
            <a:r>
              <a:rPr lang="ru-RU" dirty="0"/>
              <a:t>в </a:t>
            </a:r>
            <a:r>
              <a:rPr lang="ru-RU" dirty="0" smtClean="0"/>
              <a:t>Николаевск-на-Амуре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07" y="4886489"/>
            <a:ext cx="2141098" cy="1427399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115993" y="1454424"/>
            <a:ext cx="7679980" cy="471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</a:rPr>
              <a:t>С началом советско-японской войны </a:t>
            </a:r>
            <a:r>
              <a:rPr lang="ru-RU" sz="2400" dirty="0" smtClean="0">
                <a:ea typeface="Calibri" panose="020F0502020204030204" pitchFamily="34" charset="0"/>
              </a:rPr>
              <a:t>Георгий Евдокимович находился </a:t>
            </a:r>
            <a:r>
              <a:rPr lang="ru-RU" sz="2400" dirty="0">
                <a:ea typeface="Calibri" panose="020F0502020204030204" pitchFamily="34" charset="0"/>
              </a:rPr>
              <a:t>в составе 25-й армии 1-го Дальневосточного </a:t>
            </a:r>
            <a:r>
              <a:rPr lang="ru-RU" sz="2400" dirty="0" smtClean="0">
                <a:ea typeface="Calibri" panose="020F0502020204030204" pitchFamily="34" charset="0"/>
              </a:rPr>
              <a:t>фронта. Ее задача: прорвать </a:t>
            </a:r>
            <a:r>
              <a:rPr lang="ru-RU" sz="2400" dirty="0">
                <a:ea typeface="Calibri" panose="020F0502020204030204" pitchFamily="34" charset="0"/>
              </a:rPr>
              <a:t>оборону японских войск в одном из укрепленных районов</a:t>
            </a:r>
            <a:r>
              <a:rPr lang="ru-RU" sz="2400" dirty="0" smtClean="0">
                <a:ea typeface="Calibri" panose="020F0502020204030204" pitchFamily="34" charset="0"/>
              </a:rPr>
              <a:t>.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Выполняя задание по уничтожению огневой точки врага штурмовой отряд Попова был накрыт пулеметным огнем и прижат к земле.</a:t>
            </a:r>
          </a:p>
          <a:p>
            <a:pPr indent="35560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Георгий Евдокимович был тяжело ранен, но нашёл в себе силы и </a:t>
            </a:r>
            <a:r>
              <a:rPr lang="ru-RU" sz="2400" b="1" dirty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бросился к вражескому ДОТу, закрыв его амбразуру своим телом.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В результате задание было выполнено, но красноармеец погиб.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105400" y="6273225"/>
            <a:ext cx="3635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FF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УЛИЦА ПОПОВА</a:t>
            </a:r>
            <a:endParaRPr lang="ru-RU" sz="3200" u="sng" dirty="0"/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11068312" y="663948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вперед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1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9862" y="702430"/>
            <a:ext cx="5612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6600"/>
                </a:solidFill>
              </a:rPr>
              <a:t>Повторил </a:t>
            </a:r>
            <a:r>
              <a:rPr lang="ru-RU" sz="3600" b="1" dirty="0">
                <a:solidFill>
                  <a:srgbClr val="FF6600"/>
                </a:solidFill>
              </a:rPr>
              <a:t>подвиг </a:t>
            </a:r>
            <a:r>
              <a:rPr lang="ru-RU" sz="3600" b="1" dirty="0" smtClean="0">
                <a:solidFill>
                  <a:srgbClr val="FF6600"/>
                </a:solidFill>
              </a:rPr>
              <a:t>Александра Матросова</a:t>
            </a:r>
            <a:endParaRPr lang="ru-RU" sz="3600" b="1" dirty="0">
              <a:solidFill>
                <a:srgbClr val="FF66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61" y="1612812"/>
            <a:ext cx="2724282" cy="363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7" y="1612812"/>
            <a:ext cx="2723143" cy="363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48000" y="2404617"/>
            <a:ext cx="6096000" cy="20487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8 сентября 1945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года красноармейцу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Попову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Георгию Евдокимовичу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образцовое выполнение боевых заданий командования было присвоено звание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Героя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Советского Союза </a:t>
            </a:r>
            <a:r>
              <a:rPr lang="ru-RU" sz="24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посмертно</a:t>
            </a:r>
            <a:endParaRPr lang="ru-RU" sz="24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11068312" y="151055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назад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карте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11068312" y="663948"/>
            <a:ext cx="1004178" cy="47897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вперед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4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1747</TotalTime>
  <Words>1081</Words>
  <Application>Microsoft Office PowerPoint</Application>
  <PresentationFormat>Широкоэкранный</PresentationFormat>
  <Paragraphs>168</Paragraphs>
  <Slides>20</Slides>
  <Notes>0</Notes>
  <HiddenSlides>17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Глубина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Аглая</dc:creator>
  <cp:lastModifiedBy>Аглая</cp:lastModifiedBy>
  <cp:revision>82</cp:revision>
  <dcterms:created xsi:type="dcterms:W3CDTF">2020-03-28T12:10:00Z</dcterms:created>
  <dcterms:modified xsi:type="dcterms:W3CDTF">2020-03-29T17:59:59Z</dcterms:modified>
</cp:coreProperties>
</file>