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C314C-A415-405F-B281-91EFFFBC3E3F}" type="datetimeFigureOut">
              <a:rPr lang="ru-RU" smtClean="0"/>
              <a:t>11.09.2020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0A547-4E23-4821-AFE9-60A04396F8B6}" type="slidenum">
              <a:rPr lang="ru-RU" smtClean="0"/>
              <a:t>‹#›</a:t>
            </a:fld>
            <a:endParaRPr lang="ru-RU"/>
          </a:p>
        </p:txBody>
      </p:sp>
    </p:spTree>
    <p:extLst>
      <p:ext uri="{BB962C8B-B14F-4D97-AF65-F5344CB8AC3E}">
        <p14:creationId xmlns:p14="http://schemas.microsoft.com/office/powerpoint/2010/main" val="262697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0A547-4E23-4821-AFE9-60A04396F8B6}" type="slidenum">
              <a:rPr lang="ru-RU" smtClean="0"/>
              <a:t>8</a:t>
            </a:fld>
            <a:endParaRPr lang="ru-RU"/>
          </a:p>
        </p:txBody>
      </p:sp>
    </p:spTree>
    <p:extLst>
      <p:ext uri="{BB962C8B-B14F-4D97-AF65-F5344CB8AC3E}">
        <p14:creationId xmlns:p14="http://schemas.microsoft.com/office/powerpoint/2010/main" val="337750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A8EA31-27F3-42FF-94C8-7EC4CC5B261E}"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9F58CC-ACA3-4616-ACE0-0D3C94335079}"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8EA31-27F3-42FF-94C8-7EC4CC5B261E}" type="datetimeFigureOut">
              <a:rPr lang="ru-RU" smtClean="0"/>
              <a:pPr/>
              <a:t>11.09.2020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F58CC-ACA3-4616-ACE0-0D3C943350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6.jpeg"/><Relationship Id="rId18" Type="http://schemas.openxmlformats.org/officeDocument/2006/relationships/slide" Target="slide11.xml"/><Relationship Id="rId26" Type="http://schemas.openxmlformats.org/officeDocument/2006/relationships/slide" Target="slide15.xml"/><Relationship Id="rId39" Type="http://schemas.openxmlformats.org/officeDocument/2006/relationships/image" Target="../media/image19.jpeg"/><Relationship Id="rId3" Type="http://schemas.openxmlformats.org/officeDocument/2006/relationships/image" Target="../media/image1.jpeg"/><Relationship Id="rId21" Type="http://schemas.openxmlformats.org/officeDocument/2006/relationships/image" Target="../media/image10.jpeg"/><Relationship Id="rId34" Type="http://schemas.openxmlformats.org/officeDocument/2006/relationships/slide" Target="slide19.xml"/><Relationship Id="rId42" Type="http://schemas.openxmlformats.org/officeDocument/2006/relationships/slide" Target="slide23.xml"/><Relationship Id="rId47" Type="http://schemas.openxmlformats.org/officeDocument/2006/relationships/image" Target="../media/image23.jpeg"/><Relationship Id="rId7" Type="http://schemas.openxmlformats.org/officeDocument/2006/relationships/image" Target="../media/image3.jpeg"/><Relationship Id="rId12" Type="http://schemas.openxmlformats.org/officeDocument/2006/relationships/slide" Target="slide8.xml"/><Relationship Id="rId17" Type="http://schemas.openxmlformats.org/officeDocument/2006/relationships/image" Target="../media/image8.jpeg"/><Relationship Id="rId25" Type="http://schemas.openxmlformats.org/officeDocument/2006/relationships/image" Target="../media/image12.jpeg"/><Relationship Id="rId33" Type="http://schemas.openxmlformats.org/officeDocument/2006/relationships/image" Target="../media/image16.jpeg"/><Relationship Id="rId38" Type="http://schemas.openxmlformats.org/officeDocument/2006/relationships/slide" Target="slide21.xml"/><Relationship Id="rId46" Type="http://schemas.openxmlformats.org/officeDocument/2006/relationships/slide" Target="slide3.xml"/><Relationship Id="rId2" Type="http://schemas.openxmlformats.org/officeDocument/2006/relationships/slide" Target="slide2.xml"/><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14.jpeg"/><Relationship Id="rId41"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5.jpeg"/><Relationship Id="rId24" Type="http://schemas.openxmlformats.org/officeDocument/2006/relationships/slide" Target="slide14.xml"/><Relationship Id="rId32" Type="http://schemas.openxmlformats.org/officeDocument/2006/relationships/slide" Target="slide18.xml"/><Relationship Id="rId37" Type="http://schemas.openxmlformats.org/officeDocument/2006/relationships/image" Target="../media/image18.jpeg"/><Relationship Id="rId40" Type="http://schemas.openxmlformats.org/officeDocument/2006/relationships/slide" Target="slide22.xml"/><Relationship Id="rId45" Type="http://schemas.openxmlformats.org/officeDocument/2006/relationships/image" Target="../media/image22.jpeg"/><Relationship Id="rId5" Type="http://schemas.openxmlformats.org/officeDocument/2006/relationships/image" Target="../media/image2.jpeg"/><Relationship Id="rId15" Type="http://schemas.openxmlformats.org/officeDocument/2006/relationships/image" Target="../media/image7.jpeg"/><Relationship Id="rId23" Type="http://schemas.openxmlformats.org/officeDocument/2006/relationships/image" Target="../media/image11.jpeg"/><Relationship Id="rId28" Type="http://schemas.openxmlformats.org/officeDocument/2006/relationships/slide" Target="slide16.xml"/><Relationship Id="rId36" Type="http://schemas.openxmlformats.org/officeDocument/2006/relationships/slide" Target="slide20.xml"/><Relationship Id="rId10" Type="http://schemas.openxmlformats.org/officeDocument/2006/relationships/slide" Target="slide7.xml"/><Relationship Id="rId19" Type="http://schemas.openxmlformats.org/officeDocument/2006/relationships/image" Target="../media/image9.jpeg"/><Relationship Id="rId31" Type="http://schemas.openxmlformats.org/officeDocument/2006/relationships/image" Target="../media/image15.jpeg"/><Relationship Id="rId44" Type="http://schemas.openxmlformats.org/officeDocument/2006/relationships/slide" Target="slide24.xml"/><Relationship Id="rId4" Type="http://schemas.openxmlformats.org/officeDocument/2006/relationships/slide" Target="slide4.xml"/><Relationship Id="rId9" Type="http://schemas.openxmlformats.org/officeDocument/2006/relationships/image" Target="../media/image4.jpe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13.jpeg"/><Relationship Id="rId30" Type="http://schemas.openxmlformats.org/officeDocument/2006/relationships/slide" Target="slide17.xml"/><Relationship Id="rId35" Type="http://schemas.openxmlformats.org/officeDocument/2006/relationships/image" Target="../media/image17.jpeg"/><Relationship Id="rId43" Type="http://schemas.openxmlformats.org/officeDocument/2006/relationships/image" Target="../media/image21.jpeg"/><Relationship Id="rId48"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1.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34" y="836712"/>
            <a:ext cx="1481128" cy="948604"/>
          </a:xfrm>
          <a:prstGeom prst="rect">
            <a:avLst/>
          </a:prstGeom>
          <a:ln w="28575">
            <a:solidFill>
              <a:srgbClr val="0070C0"/>
            </a:solidFill>
          </a:ln>
        </p:spPr>
      </p:pic>
      <p:pic>
        <p:nvPicPr>
          <p:cNvPr id="5" name="Рисунок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4182" y="815424"/>
            <a:ext cx="1453087" cy="921697"/>
          </a:xfrm>
          <a:prstGeom prst="rect">
            <a:avLst/>
          </a:prstGeom>
          <a:ln w="28575">
            <a:solidFill>
              <a:srgbClr val="0070C0"/>
            </a:solidFill>
          </a:ln>
        </p:spPr>
      </p:pic>
      <p:pic>
        <p:nvPicPr>
          <p:cNvPr id="6" name="Рисунок 5">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7806" y="807644"/>
            <a:ext cx="1534921" cy="937255"/>
          </a:xfrm>
          <a:prstGeom prst="rect">
            <a:avLst/>
          </a:prstGeom>
          <a:ln w="28575">
            <a:solidFill>
              <a:srgbClr val="0070C0"/>
            </a:solidFill>
          </a:ln>
        </p:spPr>
      </p:pic>
      <p:pic>
        <p:nvPicPr>
          <p:cNvPr id="7" name="Рисунок 6">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1371" y="850291"/>
            <a:ext cx="1460137" cy="917891"/>
          </a:xfrm>
          <a:prstGeom prst="rect">
            <a:avLst/>
          </a:prstGeom>
          <a:ln w="28575">
            <a:solidFill>
              <a:srgbClr val="0070C0"/>
            </a:solidFill>
          </a:ln>
        </p:spPr>
      </p:pic>
      <p:pic>
        <p:nvPicPr>
          <p:cNvPr id="8" name="Рисунок 7">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063" y="1956788"/>
            <a:ext cx="1507869" cy="970905"/>
          </a:xfrm>
          <a:prstGeom prst="rect">
            <a:avLst/>
          </a:prstGeom>
          <a:ln w="28575">
            <a:solidFill>
              <a:srgbClr val="0070C0"/>
            </a:solidFill>
          </a:ln>
        </p:spPr>
      </p:pic>
      <p:pic>
        <p:nvPicPr>
          <p:cNvPr id="9" name="Рисунок 8">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60507" y="2005957"/>
            <a:ext cx="1515610" cy="961792"/>
          </a:xfrm>
          <a:prstGeom prst="rect">
            <a:avLst/>
          </a:prstGeom>
          <a:ln w="28575">
            <a:solidFill>
              <a:srgbClr val="0070C0"/>
            </a:solidFill>
          </a:ln>
        </p:spPr>
      </p:pic>
      <p:pic>
        <p:nvPicPr>
          <p:cNvPr id="10" name="Рисунок 9">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56579" y="2061263"/>
            <a:ext cx="1430691" cy="943718"/>
          </a:xfrm>
          <a:prstGeom prst="rect">
            <a:avLst/>
          </a:prstGeom>
          <a:ln w="28575">
            <a:solidFill>
              <a:srgbClr val="0070C0"/>
            </a:solidFill>
          </a:ln>
        </p:spPr>
      </p:pic>
      <p:pic>
        <p:nvPicPr>
          <p:cNvPr id="11" name="Рисунок 10">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66723" y="2061263"/>
            <a:ext cx="1492691" cy="965157"/>
          </a:xfrm>
          <a:prstGeom prst="rect">
            <a:avLst/>
          </a:prstGeom>
          <a:ln w="28575">
            <a:solidFill>
              <a:srgbClr val="0070C0"/>
            </a:solidFill>
          </a:ln>
        </p:spPr>
      </p:pic>
      <p:pic>
        <p:nvPicPr>
          <p:cNvPr id="12" name="Рисунок 11">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31483" y="2069677"/>
            <a:ext cx="1400025" cy="926889"/>
          </a:xfrm>
          <a:prstGeom prst="rect">
            <a:avLst/>
          </a:prstGeom>
          <a:ln w="28575">
            <a:solidFill>
              <a:srgbClr val="0070C0"/>
            </a:solidFill>
          </a:ln>
        </p:spPr>
      </p:pic>
      <p:pic>
        <p:nvPicPr>
          <p:cNvPr id="13" name="Рисунок 12">
            <a:hlinkClick r:id="rId20" action="ppaction://hlinksldjump"/>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0253" y="3151075"/>
            <a:ext cx="1511660" cy="967359"/>
          </a:xfrm>
          <a:prstGeom prst="rect">
            <a:avLst/>
          </a:prstGeom>
          <a:ln w="28575">
            <a:solidFill>
              <a:srgbClr val="0070C0"/>
            </a:solidFill>
          </a:ln>
        </p:spPr>
      </p:pic>
      <p:pic>
        <p:nvPicPr>
          <p:cNvPr id="14" name="Рисунок 13">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73543" y="3146961"/>
            <a:ext cx="1531951" cy="961213"/>
          </a:xfrm>
          <a:prstGeom prst="rect">
            <a:avLst/>
          </a:prstGeom>
          <a:ln w="28575">
            <a:solidFill>
              <a:srgbClr val="0070C0"/>
            </a:solidFill>
          </a:ln>
        </p:spPr>
      </p:pic>
      <p:pic>
        <p:nvPicPr>
          <p:cNvPr id="15" name="Рисунок 14">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8778" y="3177717"/>
            <a:ext cx="1418492" cy="900567"/>
          </a:xfrm>
          <a:prstGeom prst="rect">
            <a:avLst/>
          </a:prstGeom>
          <a:ln w="28575">
            <a:solidFill>
              <a:srgbClr val="0070C0"/>
            </a:solidFill>
          </a:ln>
        </p:spPr>
      </p:pic>
      <p:pic>
        <p:nvPicPr>
          <p:cNvPr id="16" name="Рисунок 15">
            <a:hlinkClick r:id="rId26" action="ppaction://hlinksldjump"/>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66723" y="3182258"/>
            <a:ext cx="1499659" cy="916594"/>
          </a:xfrm>
          <a:prstGeom prst="rect">
            <a:avLst/>
          </a:prstGeom>
          <a:ln w="28575">
            <a:solidFill>
              <a:srgbClr val="0070C0"/>
            </a:solidFill>
          </a:ln>
        </p:spPr>
      </p:pic>
      <p:pic>
        <p:nvPicPr>
          <p:cNvPr id="17" name="Рисунок 16">
            <a:hlinkClick r:id="rId28" action="ppaction://hlinksldjump"/>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531483" y="3156283"/>
            <a:ext cx="1439273" cy="942570"/>
          </a:xfrm>
          <a:prstGeom prst="rect">
            <a:avLst/>
          </a:prstGeom>
          <a:ln w="28575">
            <a:solidFill>
              <a:srgbClr val="0070C0"/>
            </a:solidFill>
          </a:ln>
        </p:spPr>
      </p:pic>
      <p:pic>
        <p:nvPicPr>
          <p:cNvPr id="18" name="Рисунок 17">
            <a:hlinkClick r:id="rId30" action="ppaction://hlinksldjump"/>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3002" y="4305125"/>
            <a:ext cx="1511660" cy="1028864"/>
          </a:xfrm>
          <a:prstGeom prst="rect">
            <a:avLst/>
          </a:prstGeom>
          <a:ln w="28575">
            <a:solidFill>
              <a:srgbClr val="0070C0"/>
            </a:solidFill>
          </a:ln>
        </p:spPr>
      </p:pic>
      <p:pic>
        <p:nvPicPr>
          <p:cNvPr id="19" name="Рисунок 18">
            <a:hlinkClick r:id="rId32" action="ppaction://hlinksldjump"/>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105835" y="4305466"/>
            <a:ext cx="1499659" cy="1028182"/>
          </a:xfrm>
          <a:prstGeom prst="rect">
            <a:avLst/>
          </a:prstGeom>
          <a:ln w="28575">
            <a:solidFill>
              <a:srgbClr val="0070C0"/>
            </a:solidFill>
          </a:ln>
        </p:spPr>
      </p:pic>
      <p:pic>
        <p:nvPicPr>
          <p:cNvPr id="20" name="Рисунок 19">
            <a:hlinkClick r:id="rId34" action="ppaction://hlinksldjump"/>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9327" y="4325471"/>
            <a:ext cx="1377943" cy="970887"/>
          </a:xfrm>
          <a:prstGeom prst="rect">
            <a:avLst/>
          </a:prstGeom>
          <a:ln w="28575">
            <a:solidFill>
              <a:srgbClr val="0070C0"/>
            </a:solidFill>
          </a:ln>
        </p:spPr>
      </p:pic>
      <p:pic>
        <p:nvPicPr>
          <p:cNvPr id="21" name="Рисунок 20">
            <a:hlinkClick r:id="rId36" action="ppaction://hlinksldjump"/>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724058" y="4305467"/>
            <a:ext cx="1499659" cy="990892"/>
          </a:xfrm>
          <a:prstGeom prst="rect">
            <a:avLst/>
          </a:prstGeom>
          <a:ln w="28575">
            <a:solidFill>
              <a:srgbClr val="0070C0"/>
            </a:solidFill>
          </a:ln>
        </p:spPr>
      </p:pic>
      <p:pic>
        <p:nvPicPr>
          <p:cNvPr id="22" name="Рисунок 21">
            <a:hlinkClick r:id="rId38" action="ppaction://hlinksldjump"/>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554890" y="4301036"/>
            <a:ext cx="1415866" cy="995322"/>
          </a:xfrm>
          <a:prstGeom prst="rect">
            <a:avLst/>
          </a:prstGeom>
          <a:ln w="28575">
            <a:solidFill>
              <a:srgbClr val="0070C0"/>
            </a:solidFill>
          </a:ln>
        </p:spPr>
      </p:pic>
      <p:pic>
        <p:nvPicPr>
          <p:cNvPr id="23" name="Рисунок 22">
            <a:hlinkClick r:id="rId40" action="ppaction://hlinksldjump"/>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189102" y="5548781"/>
            <a:ext cx="1416392" cy="1101506"/>
          </a:xfrm>
          <a:prstGeom prst="rect">
            <a:avLst/>
          </a:prstGeom>
          <a:ln w="28575">
            <a:solidFill>
              <a:srgbClr val="0070C0"/>
            </a:solidFill>
          </a:ln>
        </p:spPr>
      </p:pic>
      <p:pic>
        <p:nvPicPr>
          <p:cNvPr id="24" name="Рисунок 23">
            <a:hlinkClick r:id="rId42" action="ppaction://hlinksldjump"/>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927444" y="5543545"/>
            <a:ext cx="1359825" cy="1106742"/>
          </a:xfrm>
          <a:prstGeom prst="rect">
            <a:avLst/>
          </a:prstGeom>
          <a:ln w="28575">
            <a:solidFill>
              <a:srgbClr val="0070C0"/>
            </a:solidFill>
          </a:ln>
        </p:spPr>
      </p:pic>
      <p:pic>
        <p:nvPicPr>
          <p:cNvPr id="25" name="Рисунок 24">
            <a:hlinkClick r:id="rId44" action="ppaction://hlinksldjump"/>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675092" y="5513849"/>
            <a:ext cx="1499659" cy="1101506"/>
          </a:xfrm>
          <a:prstGeom prst="rect">
            <a:avLst/>
          </a:prstGeom>
          <a:ln w="28575">
            <a:solidFill>
              <a:srgbClr val="0070C0"/>
            </a:solidFill>
          </a:ln>
        </p:spPr>
      </p:pic>
      <p:pic>
        <p:nvPicPr>
          <p:cNvPr id="26" name="Рисунок 25">
            <a:hlinkClick r:id="rId46" action="ppaction://hlinksldjump"/>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049609" y="836712"/>
            <a:ext cx="1472617" cy="879528"/>
          </a:xfrm>
          <a:prstGeom prst="rect">
            <a:avLst/>
          </a:prstGeom>
          <a:ln w="28575">
            <a:solidFill>
              <a:srgbClr val="0070C0"/>
            </a:solidFill>
          </a:ln>
        </p:spPr>
      </p:pic>
      <p:sp>
        <p:nvSpPr>
          <p:cNvPr id="27" name="Прямоугольник 26"/>
          <p:cNvSpPr/>
          <p:nvPr/>
        </p:nvSpPr>
        <p:spPr>
          <a:xfrm>
            <a:off x="-1864179" y="8646"/>
            <a:ext cx="12799168" cy="707886"/>
          </a:xfrm>
          <a:prstGeom prst="rect">
            <a:avLst/>
          </a:prstGeom>
        </p:spPr>
        <p:txBody>
          <a:bodyPr wrap="square">
            <a:spAutoFit/>
          </a:bodyPr>
          <a:lstStyle/>
          <a:p>
            <a:pPr algn="ctr"/>
            <a:r>
              <a:rPr lang="ru-RU" sz="2000" b="1" dirty="0">
                <a:solidFill>
                  <a:srgbClr val="0070C0"/>
                </a:solidFill>
                <a:latin typeface="Constantia" panose="02030602050306030303" pitchFamily="18" charset="0"/>
                <a:ea typeface="+mj-ea"/>
                <a:cs typeface="+mj-cs"/>
              </a:rPr>
              <a:t>Как </a:t>
            </a:r>
            <a:r>
              <a:rPr lang="ru-RU" sz="2000" b="1" dirty="0" smtClean="0">
                <a:solidFill>
                  <a:srgbClr val="0070C0"/>
                </a:solidFill>
                <a:latin typeface="Constantia" panose="02030602050306030303" pitchFamily="18" charset="0"/>
                <a:ea typeface="+mj-ea"/>
                <a:cs typeface="+mj-cs"/>
              </a:rPr>
              <a:t>устроиться </a:t>
            </a:r>
            <a:r>
              <a:rPr lang="ru-RU" sz="2000" b="1" dirty="0">
                <a:solidFill>
                  <a:srgbClr val="0070C0"/>
                </a:solidFill>
                <a:latin typeface="Constantia" panose="02030602050306030303" pitchFamily="18" charset="0"/>
                <a:ea typeface="+mj-ea"/>
                <a:cs typeface="+mj-cs"/>
              </a:rPr>
              <a:t>на работу - готовимся к собеседованию </a:t>
            </a:r>
            <a:br>
              <a:rPr lang="ru-RU" sz="2000" b="1" dirty="0">
                <a:solidFill>
                  <a:srgbClr val="0070C0"/>
                </a:solidFill>
                <a:latin typeface="Constantia" panose="02030602050306030303" pitchFamily="18" charset="0"/>
                <a:ea typeface="+mj-ea"/>
                <a:cs typeface="+mj-cs"/>
              </a:rPr>
            </a:br>
            <a:r>
              <a:rPr lang="ru-RU" sz="2000" b="1" dirty="0">
                <a:solidFill>
                  <a:srgbClr val="0070C0"/>
                </a:solidFill>
                <a:latin typeface="Constantia" panose="02030602050306030303" pitchFamily="18" charset="0"/>
                <a:ea typeface="+mj-ea"/>
                <a:cs typeface="+mj-cs"/>
              </a:rPr>
              <a:t>(советы психолога)</a:t>
            </a:r>
            <a:endParaRPr lang="ru-RU" sz="2000" dirty="0"/>
          </a:p>
        </p:txBody>
      </p:sp>
      <p:pic>
        <p:nvPicPr>
          <p:cNvPr id="28" name="Рисунок 27"/>
          <p:cNvPicPr>
            <a:picLocks noChangeAspect="1"/>
          </p:cNvPicPr>
          <p:nvPr/>
        </p:nvPicPr>
        <p:blipFill>
          <a:blip r:embed="rId48"/>
          <a:stretch>
            <a:fillRect/>
          </a:stretch>
        </p:blipFill>
        <p:spPr>
          <a:xfrm>
            <a:off x="8201439" y="8646"/>
            <a:ext cx="798356" cy="757933"/>
          </a:xfrm>
          <a:prstGeom prst="rect">
            <a:avLst/>
          </a:prstGeom>
        </p:spPr>
      </p:pic>
      <p:sp>
        <p:nvSpPr>
          <p:cNvPr id="2" name="Прямоугольник 1"/>
          <p:cNvSpPr/>
          <p:nvPr/>
        </p:nvSpPr>
        <p:spPr>
          <a:xfrm>
            <a:off x="601098" y="704552"/>
            <a:ext cx="473207" cy="923330"/>
          </a:xfrm>
          <a:prstGeom prst="rect">
            <a:avLst/>
          </a:prstGeom>
          <a:noFill/>
        </p:spPr>
        <p:txBody>
          <a:bodyPr wrap="none" lIns="91440" tIns="45720" rIns="91440" bIns="45720">
            <a:spAutoFit/>
          </a:bodyPr>
          <a:lstStyle/>
          <a:p>
            <a:pPr algn="ctr"/>
            <a:r>
              <a:rPr lang="ru-RU" sz="5400" b="0" cap="none" spc="0" dirty="0" smtClean="0">
                <a:ln w="0"/>
                <a:solidFill>
                  <a:schemeClr val="accent1"/>
                </a:solidFill>
                <a:effectLst>
                  <a:outerShdw blurRad="38100" dist="25400" dir="5400000" algn="ctr" rotWithShape="0">
                    <a:srgbClr val="6E747A">
                      <a:alpha val="43000"/>
                    </a:srgbClr>
                  </a:outerShdw>
                </a:effectLst>
              </a:rPr>
              <a:t> </a:t>
            </a:r>
            <a:r>
              <a:rPr lang="ru-RU" sz="2800" b="1" cap="none" spc="0" dirty="0" smtClean="0">
                <a:ln w="0"/>
                <a:solidFill>
                  <a:schemeClr val="accent1"/>
                </a:solidFill>
                <a:effectLst>
                  <a:outerShdw blurRad="38100" dist="25400" dir="5400000" algn="ctr" rotWithShape="0">
                    <a:srgbClr val="6E747A">
                      <a:alpha val="43000"/>
                    </a:srgbClr>
                  </a:outerShdw>
                </a:effectLst>
                <a:latin typeface="Constantia" panose="02030602050306030303" pitchFamily="18" charset="0"/>
              </a:rPr>
              <a:t>1</a:t>
            </a:r>
            <a:endParaRPr lang="ru-RU" sz="2800" b="1" cap="none" spc="0" dirty="0">
              <a:ln w="0"/>
              <a:solidFill>
                <a:schemeClr val="accent1"/>
              </a:solidFill>
              <a:effectLst>
                <a:outerShdw blurRad="38100" dist="25400" dir="5400000" algn="ctr" rotWithShape="0">
                  <a:srgbClr val="6E747A">
                    <a:alpha val="43000"/>
                  </a:srgbClr>
                </a:outerShdw>
              </a:effectLst>
              <a:latin typeface="Constantia" panose="02030602050306030303" pitchFamily="18" charset="0"/>
            </a:endParaRPr>
          </a:p>
        </p:txBody>
      </p:sp>
      <p:sp>
        <p:nvSpPr>
          <p:cNvPr id="29" name="Прямоугольник 28"/>
          <p:cNvSpPr/>
          <p:nvPr/>
        </p:nvSpPr>
        <p:spPr>
          <a:xfrm>
            <a:off x="2420744" y="699525"/>
            <a:ext cx="516488" cy="923330"/>
          </a:xfrm>
          <a:prstGeom prst="rect">
            <a:avLst/>
          </a:prstGeom>
          <a:noFill/>
        </p:spPr>
        <p:txBody>
          <a:bodyPr wrap="none" lIns="91440" tIns="45720" rIns="91440" bIns="45720">
            <a:spAutoFit/>
          </a:bodyPr>
          <a:lstStyle/>
          <a:p>
            <a:pPr algn="ctr"/>
            <a:r>
              <a:rPr lang="ru-RU" sz="5400" b="0" cap="none" spc="0" dirty="0" smtClean="0">
                <a:ln w="0"/>
                <a:solidFill>
                  <a:schemeClr val="accent1"/>
                </a:solidFill>
                <a:effectLst>
                  <a:outerShdw blurRad="38100" dist="25400" dir="5400000" algn="ctr" rotWithShape="0">
                    <a:srgbClr val="6E747A">
                      <a:alpha val="43000"/>
                    </a:srgbClr>
                  </a:outerShdw>
                </a:effectLst>
              </a:rPr>
              <a:t> </a:t>
            </a:r>
            <a:r>
              <a:rPr lang="ru-RU" sz="2800" b="1" dirty="0">
                <a:ln w="0"/>
                <a:solidFill>
                  <a:schemeClr val="accent1"/>
                </a:solidFill>
                <a:effectLst>
                  <a:outerShdw blurRad="38100" dist="25400" dir="5400000" algn="ctr" rotWithShape="0">
                    <a:srgbClr val="6E747A">
                      <a:alpha val="43000"/>
                    </a:srgbClr>
                  </a:outerShdw>
                </a:effectLst>
                <a:latin typeface="Constantia" panose="02030602050306030303" pitchFamily="18" charset="0"/>
              </a:rPr>
              <a:t>2</a:t>
            </a:r>
            <a:endParaRPr lang="ru-RU" sz="2800" b="1" cap="none" spc="0" dirty="0">
              <a:ln w="0"/>
              <a:solidFill>
                <a:schemeClr val="accent1"/>
              </a:solidFill>
              <a:effectLst>
                <a:outerShdw blurRad="38100" dist="25400" dir="5400000" algn="ctr" rotWithShape="0">
                  <a:srgbClr val="6E747A">
                    <a:alpha val="43000"/>
                  </a:srgbClr>
                </a:outerShdw>
              </a:effectLst>
              <a:latin typeface="Constantia" panose="02030602050306030303" pitchFamily="18" charset="0"/>
            </a:endParaRPr>
          </a:p>
        </p:txBody>
      </p:sp>
      <p:sp>
        <p:nvSpPr>
          <p:cNvPr id="34" name="Прямоугольник 33"/>
          <p:cNvSpPr/>
          <p:nvPr/>
        </p:nvSpPr>
        <p:spPr>
          <a:xfrm>
            <a:off x="4333750" y="970567"/>
            <a:ext cx="348172"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3</a:t>
            </a:r>
            <a:endParaRPr lang="ru-RU" dirty="0"/>
          </a:p>
        </p:txBody>
      </p:sp>
      <p:sp>
        <p:nvSpPr>
          <p:cNvPr id="35" name="Прямоугольник 34"/>
          <p:cNvSpPr/>
          <p:nvPr/>
        </p:nvSpPr>
        <p:spPr>
          <a:xfrm flipH="1">
            <a:off x="6141386" y="968265"/>
            <a:ext cx="324360" cy="523220"/>
          </a:xfrm>
          <a:prstGeom prst="rect">
            <a:avLst/>
          </a:prstGeom>
        </p:spPr>
        <p:txBody>
          <a:bodyPr wrap="squar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4</a:t>
            </a:r>
            <a:endParaRPr lang="ru-RU" dirty="0"/>
          </a:p>
        </p:txBody>
      </p:sp>
      <p:sp>
        <p:nvSpPr>
          <p:cNvPr id="36" name="Прямоугольник 35"/>
          <p:cNvSpPr/>
          <p:nvPr/>
        </p:nvSpPr>
        <p:spPr>
          <a:xfrm>
            <a:off x="8024948" y="947818"/>
            <a:ext cx="352982"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5</a:t>
            </a:r>
            <a:endParaRPr lang="ru-RU" dirty="0"/>
          </a:p>
        </p:txBody>
      </p:sp>
      <p:sp>
        <p:nvSpPr>
          <p:cNvPr id="37" name="Прямоугольник 36"/>
          <p:cNvSpPr/>
          <p:nvPr/>
        </p:nvSpPr>
        <p:spPr>
          <a:xfrm>
            <a:off x="776079" y="2164077"/>
            <a:ext cx="381836"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6</a:t>
            </a:r>
            <a:endParaRPr lang="ru-RU" dirty="0"/>
          </a:p>
        </p:txBody>
      </p:sp>
      <p:sp>
        <p:nvSpPr>
          <p:cNvPr id="38" name="Прямоугольник 37"/>
          <p:cNvSpPr/>
          <p:nvPr/>
        </p:nvSpPr>
        <p:spPr>
          <a:xfrm>
            <a:off x="2555627" y="2164077"/>
            <a:ext cx="354584"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7</a:t>
            </a:r>
            <a:endParaRPr lang="ru-RU" dirty="0"/>
          </a:p>
        </p:txBody>
      </p:sp>
      <p:sp>
        <p:nvSpPr>
          <p:cNvPr id="39" name="Прямоугольник 38"/>
          <p:cNvSpPr/>
          <p:nvPr/>
        </p:nvSpPr>
        <p:spPr>
          <a:xfrm>
            <a:off x="4381028" y="2225243"/>
            <a:ext cx="377026"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8</a:t>
            </a:r>
            <a:endParaRPr lang="ru-RU" dirty="0"/>
          </a:p>
        </p:txBody>
      </p:sp>
      <p:sp>
        <p:nvSpPr>
          <p:cNvPr id="40" name="Прямоугольник 39"/>
          <p:cNvSpPr/>
          <p:nvPr/>
        </p:nvSpPr>
        <p:spPr>
          <a:xfrm>
            <a:off x="6175569" y="2225243"/>
            <a:ext cx="380232"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9</a:t>
            </a:r>
            <a:endParaRPr lang="ru-RU" dirty="0"/>
          </a:p>
        </p:txBody>
      </p:sp>
      <p:sp>
        <p:nvSpPr>
          <p:cNvPr id="41" name="Прямоугольник 40"/>
          <p:cNvSpPr/>
          <p:nvPr/>
        </p:nvSpPr>
        <p:spPr>
          <a:xfrm>
            <a:off x="8004893" y="2295245"/>
            <a:ext cx="522900"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10</a:t>
            </a:r>
            <a:endParaRPr lang="ru-RU" dirty="0"/>
          </a:p>
        </p:txBody>
      </p:sp>
      <p:sp>
        <p:nvSpPr>
          <p:cNvPr id="42" name="Прямоугольник 41"/>
          <p:cNvSpPr/>
          <p:nvPr/>
        </p:nvSpPr>
        <p:spPr>
          <a:xfrm>
            <a:off x="771740" y="3365957"/>
            <a:ext cx="447558"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11</a:t>
            </a:r>
            <a:endParaRPr lang="ru-RU" dirty="0"/>
          </a:p>
        </p:txBody>
      </p:sp>
      <p:sp>
        <p:nvSpPr>
          <p:cNvPr id="43" name="Прямоугольник 42"/>
          <p:cNvSpPr/>
          <p:nvPr/>
        </p:nvSpPr>
        <p:spPr>
          <a:xfrm>
            <a:off x="2562868" y="3373144"/>
            <a:ext cx="490840"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12</a:t>
            </a:r>
            <a:endParaRPr lang="ru-RU" dirty="0"/>
          </a:p>
        </p:txBody>
      </p:sp>
      <p:sp>
        <p:nvSpPr>
          <p:cNvPr id="44" name="Прямоугольник 43"/>
          <p:cNvSpPr/>
          <p:nvPr/>
        </p:nvSpPr>
        <p:spPr>
          <a:xfrm>
            <a:off x="4389844" y="3357285"/>
            <a:ext cx="476092"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13</a:t>
            </a:r>
            <a:endParaRPr lang="ru-RU" dirty="0"/>
          </a:p>
        </p:txBody>
      </p:sp>
      <p:sp>
        <p:nvSpPr>
          <p:cNvPr id="45" name="Прямоугольник 44"/>
          <p:cNvSpPr/>
          <p:nvPr/>
        </p:nvSpPr>
        <p:spPr>
          <a:xfrm>
            <a:off x="6123869" y="3327545"/>
            <a:ext cx="503664"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14</a:t>
            </a:r>
            <a:endParaRPr lang="ru-RU" dirty="0"/>
          </a:p>
        </p:txBody>
      </p:sp>
      <p:sp>
        <p:nvSpPr>
          <p:cNvPr id="46" name="Прямоугольник 45"/>
          <p:cNvSpPr/>
          <p:nvPr/>
        </p:nvSpPr>
        <p:spPr>
          <a:xfrm>
            <a:off x="8004893" y="3357285"/>
            <a:ext cx="478977"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15</a:t>
            </a:r>
            <a:endParaRPr lang="ru-RU" dirty="0"/>
          </a:p>
        </p:txBody>
      </p:sp>
      <p:sp>
        <p:nvSpPr>
          <p:cNvPr id="47" name="Прямоугольник 46"/>
          <p:cNvSpPr/>
          <p:nvPr/>
        </p:nvSpPr>
        <p:spPr>
          <a:xfrm>
            <a:off x="806386" y="4537087"/>
            <a:ext cx="513282"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16</a:t>
            </a:r>
            <a:endParaRPr lang="ru-RU" dirty="0"/>
          </a:p>
        </p:txBody>
      </p:sp>
      <p:sp>
        <p:nvSpPr>
          <p:cNvPr id="48" name="Прямоугольник 47"/>
          <p:cNvSpPr/>
          <p:nvPr/>
        </p:nvSpPr>
        <p:spPr>
          <a:xfrm>
            <a:off x="2531497" y="4557947"/>
            <a:ext cx="480581"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17</a:t>
            </a:r>
            <a:endParaRPr lang="ru-RU" dirty="0"/>
          </a:p>
        </p:txBody>
      </p:sp>
      <p:sp>
        <p:nvSpPr>
          <p:cNvPr id="49" name="Прямоугольник 48"/>
          <p:cNvSpPr/>
          <p:nvPr/>
        </p:nvSpPr>
        <p:spPr>
          <a:xfrm>
            <a:off x="4405901" y="4549304"/>
            <a:ext cx="508473"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18</a:t>
            </a:r>
            <a:endParaRPr lang="ru-RU" dirty="0"/>
          </a:p>
        </p:txBody>
      </p:sp>
      <p:sp>
        <p:nvSpPr>
          <p:cNvPr id="50" name="Прямоугольник 49"/>
          <p:cNvSpPr/>
          <p:nvPr/>
        </p:nvSpPr>
        <p:spPr>
          <a:xfrm>
            <a:off x="6196407" y="4566061"/>
            <a:ext cx="509948"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19</a:t>
            </a:r>
            <a:endParaRPr lang="ru-RU" dirty="0"/>
          </a:p>
        </p:txBody>
      </p:sp>
      <p:sp>
        <p:nvSpPr>
          <p:cNvPr id="51" name="Прямоугольник 50"/>
          <p:cNvSpPr/>
          <p:nvPr/>
        </p:nvSpPr>
        <p:spPr>
          <a:xfrm>
            <a:off x="8004893" y="4531553"/>
            <a:ext cx="566181"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20</a:t>
            </a:r>
            <a:endParaRPr lang="ru-RU" dirty="0"/>
          </a:p>
        </p:txBody>
      </p:sp>
      <p:sp>
        <p:nvSpPr>
          <p:cNvPr id="52" name="Прямоугольник 51"/>
          <p:cNvSpPr/>
          <p:nvPr/>
        </p:nvSpPr>
        <p:spPr>
          <a:xfrm>
            <a:off x="2537904" y="5835306"/>
            <a:ext cx="490840"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21</a:t>
            </a:r>
            <a:endParaRPr lang="ru-RU" dirty="0"/>
          </a:p>
        </p:txBody>
      </p:sp>
      <p:sp>
        <p:nvSpPr>
          <p:cNvPr id="53" name="Прямоугольник 52"/>
          <p:cNvSpPr/>
          <p:nvPr/>
        </p:nvSpPr>
        <p:spPr>
          <a:xfrm>
            <a:off x="4322528" y="5835306"/>
            <a:ext cx="534121"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22</a:t>
            </a:r>
            <a:endParaRPr lang="ru-RU" dirty="0"/>
          </a:p>
        </p:txBody>
      </p:sp>
      <p:sp>
        <p:nvSpPr>
          <p:cNvPr id="54" name="Прямоугольник 53"/>
          <p:cNvSpPr/>
          <p:nvPr/>
        </p:nvSpPr>
        <p:spPr>
          <a:xfrm>
            <a:off x="6286049" y="5835306"/>
            <a:ext cx="517449" cy="523220"/>
          </a:xfrm>
          <a:prstGeom prst="rect">
            <a:avLst/>
          </a:prstGeom>
        </p:spPr>
        <p:txBody>
          <a:bodyPr wrap="none">
            <a:spAutoFit/>
          </a:bodyPr>
          <a:lstStyle/>
          <a:p>
            <a:r>
              <a:rPr lang="ru-RU" sz="2800" b="1" dirty="0" smtClean="0">
                <a:ln w="0"/>
                <a:solidFill>
                  <a:srgbClr val="4F81BD"/>
                </a:solidFill>
                <a:effectLst>
                  <a:outerShdw blurRad="38100" dist="25400" dir="5400000" algn="ctr" rotWithShape="0">
                    <a:srgbClr val="6E747A">
                      <a:alpha val="43000"/>
                    </a:srgbClr>
                  </a:outerShdw>
                </a:effectLst>
                <a:latin typeface="Constantia" panose="02030602050306030303" pitchFamily="18" charset="0"/>
              </a:rPr>
              <a:t>23</a:t>
            </a:r>
            <a:endParaRPr lang="ru-RU" dirty="0"/>
          </a:p>
        </p:txBody>
      </p:sp>
    </p:spTree>
    <p:extLst>
      <p:ext uri="{BB962C8B-B14F-4D97-AF65-F5344CB8AC3E}">
        <p14:creationId xmlns:p14="http://schemas.microsoft.com/office/powerpoint/2010/main" val="233986111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96752"/>
            <a:ext cx="5771864" cy="4893647"/>
          </a:xfrm>
          <a:prstGeom prst="rect">
            <a:avLst/>
          </a:prstGeom>
        </p:spPr>
        <p:txBody>
          <a:bodyPr wrap="square">
            <a:spAutoFit/>
          </a:bodyPr>
          <a:lstStyle/>
          <a:p>
            <a:pPr indent="457200" algn="just"/>
            <a:r>
              <a:rPr lang="ru-RU" sz="2400" dirty="0">
                <a:solidFill>
                  <a:srgbClr val="0070C0"/>
                </a:solidFill>
                <a:latin typeface="Constantia" panose="02030602050306030303" pitchFamily="18" charset="0"/>
              </a:rPr>
              <a:t>Тренируйтесь достойно принять отказ. Да-да, вам могут отказать по разным причинам, в том числе и от вас не зависящим, и вам стоит внутренне быть к этому готовыми. Существует ряд примеров, когда через несколько дней после отказа соискателям работы перезванивали и приглашали повторно. Но если вы выскочили из кабинета в слезах или со словами негодования по поводу работодателя и всей его родни, то вам вряд ли захотят перезванивать.</a:t>
            </a:r>
            <a:r>
              <a:rPr lang="ru-RU" sz="2400" dirty="0">
                <a:latin typeface="Constantia" panose="02030602050306030303" pitchFamily="18" charset="0"/>
              </a:rPr>
              <a:t/>
            </a:r>
            <a:br>
              <a:rPr lang="ru-RU" sz="2400" dirty="0">
                <a:latin typeface="Constantia" panose="02030602050306030303" pitchFamily="18" charset="0"/>
              </a:rPr>
            </a:br>
            <a:endParaRPr lang="ru-RU" sz="2400" dirty="0">
              <a:latin typeface="Constantia" panose="02030602050306030303" pitchFamily="18" charset="0"/>
            </a:endParaRPr>
          </a:p>
        </p:txBody>
      </p:sp>
      <p:pic>
        <p:nvPicPr>
          <p:cNvPr id="4098" name="Picture 2" descr="Надо ли начислять страховые взносы на оплату проезда и питания исполнителям  работ по ГПД - БУХ.1С, сайт в помощь бухгал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00" y="3352497"/>
            <a:ext cx="251632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к получить независимую оценку квалификации работника и не нарушить зак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00" y="692696"/>
            <a:ext cx="2577108" cy="2229549"/>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323528" y="474424"/>
            <a:ext cx="1584176" cy="436543"/>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08720"/>
            <a:ext cx="8229600" cy="5746650"/>
          </a:xfrm>
        </p:spPr>
        <p:txBody>
          <a:bodyPr>
            <a:normAutofit/>
          </a:bodyPr>
          <a:lstStyle/>
          <a:p>
            <a:r>
              <a:rPr lang="ru-RU" sz="5400" b="1" dirty="0">
                <a:solidFill>
                  <a:srgbClr val="0070C0"/>
                </a:solidFill>
                <a:latin typeface="Constantia" panose="02030602050306030303" pitchFamily="18" charset="0"/>
              </a:rPr>
              <a:t>Правило четвертое: тактика и стратегия.</a:t>
            </a: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endParaRPr lang="ru-RU" sz="5400" dirty="0">
              <a:solidFill>
                <a:srgbClr val="0070C0"/>
              </a:solidFill>
              <a:latin typeface="Constantia" panose="02030602050306030303" pitchFamily="18" charset="0"/>
            </a:endParaRPr>
          </a:p>
        </p:txBody>
      </p:sp>
      <p:sp>
        <p:nvSpPr>
          <p:cNvPr id="3" name="Управляющая кнопка: далее 2">
            <a:hlinkClick r:id="rId2" action="ppaction://hlinksldjump" highlightClick="1"/>
          </p:cNvPr>
          <p:cNvSpPr/>
          <p:nvPr/>
        </p:nvSpPr>
        <p:spPr>
          <a:xfrm>
            <a:off x="589731" y="519672"/>
            <a:ext cx="1512168" cy="41805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2748" y="836712"/>
            <a:ext cx="6018724" cy="5755422"/>
          </a:xfrm>
          <a:prstGeom prst="rect">
            <a:avLst/>
          </a:prstGeom>
        </p:spPr>
        <p:txBody>
          <a:bodyPr wrap="square">
            <a:spAutoFit/>
          </a:bodyPr>
          <a:lstStyle/>
          <a:p>
            <a:pPr indent="457200" algn="just"/>
            <a:r>
              <a:rPr lang="ru-RU" sz="2300" dirty="0">
                <a:solidFill>
                  <a:srgbClr val="0070C0"/>
                </a:solidFill>
                <a:latin typeface="Constantia" panose="02030602050306030303" pitchFamily="18" charset="0"/>
              </a:rPr>
              <a:t>Вы вошли в кабинет, поздоровались… Без этого нельзя, но и переборщить в этой ситуации тоже нельзя. Очень плохое впечатление на работодателя производит слишком сильная разговорчивость кандидата так же, как и замкнутость и молчаливость. Так что, не стоит рассыпаться в любезностях относительно интерьера кабинета или внешнего облика работодателя. Поздоровайтесь, сядьте, если вам это предложат (наиболее авторитарные личности, между прочим, предпочитают беседовать сидя со стоящим напротив соискателем, и к этому вам тоже надо быть готовой), и сообщите цель вашего визита.</a:t>
            </a:r>
            <a:r>
              <a:rPr lang="ru-RU" sz="2300" dirty="0">
                <a:latin typeface="Constantia" panose="02030602050306030303" pitchFamily="18" charset="0"/>
              </a:rPr>
              <a:t/>
            </a:r>
            <a:br>
              <a:rPr lang="ru-RU" sz="2300" dirty="0">
                <a:latin typeface="Constantia" panose="02030602050306030303" pitchFamily="18" charset="0"/>
              </a:rPr>
            </a:br>
            <a:endParaRPr lang="ru-RU" sz="2300" dirty="0">
              <a:latin typeface="Constantia" panose="02030602050306030303" pitchFamily="18" charset="0"/>
            </a:endParaRPr>
          </a:p>
        </p:txBody>
      </p:sp>
      <p:pic>
        <p:nvPicPr>
          <p:cNvPr id="5122" name="Picture 2" descr="Соискателю нельзя отказывать в трудоустройстве по решению службы  безопасности - БУХ.1С, сайт в помощь бухгал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276" y="1196752"/>
            <a:ext cx="2293905" cy="20068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ждый четвертый работодатель оценивает текущий год хуже, чем предыдущий"/>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276" y="4005064"/>
            <a:ext cx="2293905" cy="1961353"/>
          </a:xfrm>
          <a:prstGeom prst="rect">
            <a:avLst/>
          </a:prstGeom>
          <a:noFill/>
          <a:extLst>
            <a:ext uri="{909E8E84-426E-40DD-AFC4-6F175D3DCCD1}">
              <a14:hiddenFill xmlns:a14="http://schemas.microsoft.com/office/drawing/2010/main">
                <a:solidFill>
                  <a:srgbClr val="FFFFFF"/>
                </a:solidFill>
              </a14:hiddenFill>
            </a:ext>
          </a:extLst>
        </p:spPr>
      </p:pic>
      <p:sp>
        <p:nvSpPr>
          <p:cNvPr id="2" name="Управляющая кнопка: далее 1">
            <a:hlinkClick r:id="rId4" action="ppaction://hlinksldjump" highlightClick="1"/>
          </p:cNvPr>
          <p:cNvSpPr/>
          <p:nvPr/>
        </p:nvSpPr>
        <p:spPr>
          <a:xfrm>
            <a:off x="312748" y="260648"/>
            <a:ext cx="1800200" cy="404664"/>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5811359" cy="5940088"/>
          </a:xfrm>
          <a:prstGeom prst="rect">
            <a:avLst/>
          </a:prstGeom>
        </p:spPr>
        <p:txBody>
          <a:bodyPr wrap="square">
            <a:spAutoFit/>
          </a:bodyPr>
          <a:lstStyle/>
          <a:p>
            <a:pPr indent="457200" algn="just"/>
            <a:r>
              <a:rPr lang="ru-RU" sz="2000" dirty="0">
                <a:solidFill>
                  <a:srgbClr val="0070C0"/>
                </a:solidFill>
                <a:latin typeface="Constantia" panose="02030602050306030303" pitchFamily="18" charset="0"/>
              </a:rPr>
              <a:t>Есть несколько маленьких хитростей, которые помогут вам незаметно для вашего собеседника не только почувствовать, но и стать хозяином положения. Это спокойная поза на стуле или в кресле, ровное дыхание, прямой и уверенный взгляд, отсутствие дрожи в голосе. Всего этого достичь нелегко, но правильный эмоциональный настрой сделает большую часть дела. Идите на собеседование, как на первое свидание, с желанием показаться себя во всей красе и с самой лучшей стороны, чтобы вас обязательно пригласили на второе свидание</a:t>
            </a:r>
            <a:r>
              <a:rPr lang="ru-RU" sz="2000" dirty="0" smtClean="0">
                <a:solidFill>
                  <a:srgbClr val="0070C0"/>
                </a:solidFill>
                <a:latin typeface="Constantia" panose="02030602050306030303" pitchFamily="18" charset="0"/>
              </a:rPr>
              <a:t>.</a:t>
            </a:r>
            <a:r>
              <a:rPr lang="ru-RU" sz="2000" dirty="0">
                <a:solidFill>
                  <a:srgbClr val="0070C0"/>
                </a:solidFill>
                <a:latin typeface="Constantia" panose="02030602050306030303" pitchFamily="18" charset="0"/>
              </a:rPr>
              <a:t/>
            </a:r>
            <a:br>
              <a:rPr lang="ru-RU" sz="2000" dirty="0">
                <a:solidFill>
                  <a:srgbClr val="0070C0"/>
                </a:solidFill>
                <a:latin typeface="Constantia" panose="02030602050306030303" pitchFamily="18" charset="0"/>
              </a:rPr>
            </a:br>
            <a:r>
              <a:rPr lang="ru-RU" sz="2000" dirty="0">
                <a:solidFill>
                  <a:srgbClr val="0070C0"/>
                </a:solidFill>
                <a:latin typeface="Constantia" panose="02030602050306030303" pitchFamily="18" charset="0"/>
              </a:rPr>
              <a:t>Смотрите вашему собеседнику прямо в глаза, ведь постоянные попытки отвести взгляд могут заставить вашего собеседника думать, что вы что-то от него скрываете или, что он вам неприятен. Но и в упор смотреть тоже не стоит – это придаст вашему взгляду излишнюю требовательность и агрессивность</a:t>
            </a:r>
          </a:p>
        </p:txBody>
      </p:sp>
      <p:pic>
        <p:nvPicPr>
          <p:cNvPr id="6146" name="Picture 2" descr="Дни собеседования подлежат оплате - БУХ.1С, сайт в помощь бухгал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665" y="992054"/>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родать себя подороже, или Как успешно пройти собеседование | Про Нетворкин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7813" y="4178152"/>
            <a:ext cx="2138437" cy="2138437"/>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395536" y="188640"/>
            <a:ext cx="1512168" cy="424779"/>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84784"/>
            <a:ext cx="8229600" cy="5026570"/>
          </a:xfrm>
        </p:spPr>
        <p:txBody>
          <a:bodyPr>
            <a:normAutofit/>
          </a:bodyPr>
          <a:lstStyle/>
          <a:p>
            <a:r>
              <a:rPr lang="ru-RU" sz="6000" b="1" dirty="0">
                <a:solidFill>
                  <a:srgbClr val="0070C0"/>
                </a:solidFill>
                <a:latin typeface="Constantia" panose="02030602050306030303" pitchFamily="18" charset="0"/>
              </a:rPr>
              <a:t>Правило пятое: речь говорит, словно реченька журчит…</a:t>
            </a:r>
            <a:r>
              <a:rPr lang="ru-RU" sz="6600" dirty="0">
                <a:solidFill>
                  <a:srgbClr val="0070C0"/>
                </a:solidFill>
              </a:rPr>
              <a:t/>
            </a:r>
            <a:br>
              <a:rPr lang="ru-RU" sz="6600" dirty="0">
                <a:solidFill>
                  <a:srgbClr val="0070C0"/>
                </a:solidFill>
              </a:rPr>
            </a:br>
            <a:endParaRPr lang="ru-RU" sz="6600" dirty="0">
              <a:solidFill>
                <a:srgbClr val="0070C0"/>
              </a:solidFill>
            </a:endParaRPr>
          </a:p>
        </p:txBody>
      </p:sp>
      <p:sp>
        <p:nvSpPr>
          <p:cNvPr id="3" name="Управляющая кнопка: далее 2">
            <a:hlinkClick r:id="rId2" action="ppaction://hlinksldjump" highlightClick="1"/>
          </p:cNvPr>
          <p:cNvSpPr/>
          <p:nvPr/>
        </p:nvSpPr>
        <p:spPr>
          <a:xfrm>
            <a:off x="251520" y="332656"/>
            <a:ext cx="1656184"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533" y="836712"/>
            <a:ext cx="5734773" cy="6463308"/>
          </a:xfrm>
          <a:prstGeom prst="rect">
            <a:avLst/>
          </a:prstGeom>
        </p:spPr>
        <p:txBody>
          <a:bodyPr wrap="square">
            <a:spAutoFit/>
          </a:bodyPr>
          <a:lstStyle/>
          <a:p>
            <a:pPr indent="457200" algn="just"/>
            <a:r>
              <a:rPr lang="ru-RU" sz="2300" dirty="0">
                <a:solidFill>
                  <a:srgbClr val="0070C0"/>
                </a:solidFill>
                <a:latin typeface="Constantia" panose="02030602050306030303" pitchFamily="18" charset="0"/>
              </a:rPr>
              <a:t>Даже если вы с первых звуков догадались о вопросе, который собирается вам задать ваш собеседник, ни в коем случае не перебивайте его. Показать, что вы умнее вашего работодателя можно и позже, когда вас примут на работу. Ваша речь скажет о вас даже больше, чем вы предполагаете, ведь кроме собственно информации, она укажет работодателю на то, какой вы человек по характеру и темпераменту. Все эти слова-паразиты, которыми изобилует наша речь в повседневной жизни, недопустимы на собеседовании, поскольку дают очень яркое представление о вашей культуре речи.</a:t>
            </a:r>
            <a:br>
              <a:rPr lang="ru-RU" sz="2300" dirty="0">
                <a:solidFill>
                  <a:srgbClr val="0070C0"/>
                </a:solidFill>
                <a:latin typeface="Constantia" panose="02030602050306030303" pitchFamily="18" charset="0"/>
              </a:rPr>
            </a:br>
            <a:r>
              <a:rPr lang="ru-RU" sz="2300" dirty="0">
                <a:solidFill>
                  <a:srgbClr val="0070C0"/>
                </a:solidFill>
                <a:latin typeface="Constantia" panose="02030602050306030303" pitchFamily="18" charset="0"/>
              </a:rPr>
              <a:t/>
            </a:r>
            <a:br>
              <a:rPr lang="ru-RU" sz="2300" dirty="0">
                <a:solidFill>
                  <a:srgbClr val="0070C0"/>
                </a:solidFill>
                <a:latin typeface="Constantia" panose="02030602050306030303" pitchFamily="18" charset="0"/>
              </a:rPr>
            </a:br>
            <a:endParaRPr lang="ru-RU" sz="2300" dirty="0">
              <a:solidFill>
                <a:srgbClr val="0070C0"/>
              </a:solidFill>
              <a:latin typeface="Constantia" panose="02030602050306030303" pitchFamily="18" charset="0"/>
            </a:endParaRPr>
          </a:p>
        </p:txBody>
      </p:sp>
      <p:pic>
        <p:nvPicPr>
          <p:cNvPr id="8196" name="Picture 4" descr="Работники и собеседование для приема на работу работы соперника Работник  человека шаржа Иллюстрация вектора - иллюстрации насчитывающей человека,  для: 11574968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60" r="12969" b="8000"/>
          <a:stretch/>
        </p:blipFill>
        <p:spPr bwMode="auto">
          <a:xfrm>
            <a:off x="6106908" y="530000"/>
            <a:ext cx="2750335" cy="267981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6084168" y="3960354"/>
            <a:ext cx="2808312" cy="2592288"/>
          </a:xfrm>
          <a:prstGeom prst="rect">
            <a:avLst/>
          </a:prstGeom>
        </p:spPr>
      </p:pic>
      <p:sp>
        <p:nvSpPr>
          <p:cNvPr id="3" name="Управляющая кнопка: далее 2">
            <a:hlinkClick r:id="rId4" action="ppaction://hlinksldjump" highlightClick="1"/>
          </p:cNvPr>
          <p:cNvSpPr/>
          <p:nvPr/>
        </p:nvSpPr>
        <p:spPr>
          <a:xfrm>
            <a:off x="201879" y="178111"/>
            <a:ext cx="1656184" cy="378237"/>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12462"/>
            <a:ext cx="5631701" cy="6817251"/>
          </a:xfrm>
          <a:prstGeom prst="rect">
            <a:avLst/>
          </a:prstGeom>
        </p:spPr>
        <p:txBody>
          <a:bodyPr wrap="square">
            <a:spAutoFit/>
          </a:bodyPr>
          <a:lstStyle/>
          <a:p>
            <a:pPr indent="457200" algn="just"/>
            <a:r>
              <a:rPr lang="ru-RU" sz="2300" dirty="0">
                <a:solidFill>
                  <a:srgbClr val="0070C0"/>
                </a:solidFill>
                <a:latin typeface="Constantia" panose="02030602050306030303" pitchFamily="18" charset="0"/>
              </a:rPr>
              <a:t>Желательно продумать ответы на возможные вопросы работодателя заранее, чтобы потом не путаться и не пытаться сбивчиво сформулировать ответ. И лучше не начинать </a:t>
            </a:r>
            <a:r>
              <a:rPr lang="ru-RU" sz="2300" dirty="0" smtClean="0">
                <a:solidFill>
                  <a:srgbClr val="0070C0"/>
                </a:solidFill>
                <a:latin typeface="Constantia" panose="02030602050306030303" pitchFamily="18" charset="0"/>
              </a:rPr>
              <a:t>свои </a:t>
            </a:r>
            <a:r>
              <a:rPr lang="ru-RU" sz="2300" dirty="0">
                <a:solidFill>
                  <a:srgbClr val="0070C0"/>
                </a:solidFill>
                <a:latin typeface="Constantia" panose="02030602050306030303" pitchFamily="18" charset="0"/>
              </a:rPr>
              <a:t>фразы вводными конструкциями, направленными на личность собеседника, типа «Вы, конечно, в курсе…», «Вы должны знать о…», «Я уже говорила Вам о …». Такие обращения могут быть расценены как проявление высокомерия или пренебрежения с вашей стороны. Одновременно с этим следите за своей интонацией, ведь интонация и неприятный тембр голоса могут обесценить самую выдающуюся информацию.</a:t>
            </a:r>
            <a:br>
              <a:rPr lang="ru-RU" sz="2300" dirty="0">
                <a:solidFill>
                  <a:srgbClr val="0070C0"/>
                </a:solidFill>
                <a:latin typeface="Constantia" panose="02030602050306030303" pitchFamily="18" charset="0"/>
              </a:rPr>
            </a:br>
            <a:r>
              <a:rPr lang="ru-RU" sz="2300" dirty="0">
                <a:solidFill>
                  <a:srgbClr val="0070C0"/>
                </a:solidFill>
                <a:latin typeface="Constantia" panose="02030602050306030303" pitchFamily="18" charset="0"/>
              </a:rPr>
              <a:t/>
            </a:r>
            <a:br>
              <a:rPr lang="ru-RU" sz="2300" dirty="0">
                <a:solidFill>
                  <a:srgbClr val="0070C0"/>
                </a:solidFill>
                <a:latin typeface="Constantia" panose="02030602050306030303" pitchFamily="18" charset="0"/>
              </a:rPr>
            </a:br>
            <a:endParaRPr lang="ru-RU" sz="2300" dirty="0">
              <a:solidFill>
                <a:srgbClr val="0070C0"/>
              </a:solidFill>
              <a:latin typeface="Constantia" panose="02030602050306030303" pitchFamily="18" charset="0"/>
            </a:endParaRPr>
          </a:p>
        </p:txBody>
      </p:sp>
      <p:pic>
        <p:nvPicPr>
          <p:cNvPr id="9218" name="Picture 2" descr="Банковский работник: портрет професс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5917" y="836712"/>
            <a:ext cx="2239785" cy="203616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Стоковые векторные изображения Банк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22108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467544" y="260648"/>
            <a:ext cx="1440160" cy="377155"/>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72816"/>
            <a:ext cx="8229600" cy="5170586"/>
          </a:xfrm>
        </p:spPr>
        <p:txBody>
          <a:bodyPr>
            <a:normAutofit/>
          </a:bodyPr>
          <a:lstStyle/>
          <a:p>
            <a:r>
              <a:rPr lang="ru-RU" sz="5400" b="1" dirty="0">
                <a:solidFill>
                  <a:srgbClr val="0070C0"/>
                </a:solidFill>
                <a:latin typeface="Constantia" panose="02030602050306030303" pitchFamily="18" charset="0"/>
              </a:rPr>
              <a:t>Правило шестое: свет мой, зеркальце, скажи…</a:t>
            </a: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endParaRPr lang="ru-RU" sz="5400" dirty="0">
              <a:solidFill>
                <a:srgbClr val="0070C0"/>
              </a:solidFill>
              <a:latin typeface="Constantia" panose="02030602050306030303" pitchFamily="18" charset="0"/>
            </a:endParaRPr>
          </a:p>
        </p:txBody>
      </p:sp>
      <p:sp>
        <p:nvSpPr>
          <p:cNvPr id="4" name="Управляющая кнопка: далее 3">
            <a:hlinkClick r:id="rId2" action="ppaction://hlinksldjump" highlightClick="1"/>
          </p:cNvPr>
          <p:cNvSpPr/>
          <p:nvPr/>
        </p:nvSpPr>
        <p:spPr>
          <a:xfrm>
            <a:off x="395536" y="404664"/>
            <a:ext cx="1584176"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18782"/>
            <a:ext cx="6120680" cy="6863417"/>
          </a:xfrm>
          <a:prstGeom prst="rect">
            <a:avLst/>
          </a:prstGeom>
        </p:spPr>
        <p:txBody>
          <a:bodyPr wrap="square">
            <a:spAutoFit/>
          </a:bodyPr>
          <a:lstStyle/>
          <a:p>
            <a:pPr indent="457200" algn="just"/>
            <a:r>
              <a:rPr lang="ru-RU" sz="2000" dirty="0">
                <a:solidFill>
                  <a:srgbClr val="0070C0"/>
                </a:solidFill>
                <a:latin typeface="Constantia" panose="02030602050306030303" pitchFamily="18" charset="0"/>
              </a:rPr>
              <a:t>Перед тем, как идти на собеседование, обязательно присмотритесь к своим жестам и мимике при помощи зеркала. Ни в коем случае нельзя допустить, чтобы на вашем лице появилось выражение незаинтересованности, а уж тем более скуки во время собеседования – это сразу же настроит вашего работодателя против вас. Зеркало же укажет вам и на слабые моменты ваших жестов - помните, что определенные жесты означают определенные понятия или эмоции. Особенно это следует учитывать, если вы идете на собеседование в иностранную компанию, ведь у отдельных народов одни и те же жесты могут означать разные, часто диаметрально противоположные вещи. А тем более стоит последить за теми непроизвольными и повторяющимися жестами, которые прочно вошли в нашу привычку. Постоянное почесывание мочки уха или привычка теребить кончик носа могут умилять ваших близких, но бесконечно раздражать посторонних людей.</a:t>
            </a:r>
            <a:br>
              <a:rPr lang="ru-RU" sz="2000" dirty="0">
                <a:solidFill>
                  <a:srgbClr val="0070C0"/>
                </a:solidFill>
                <a:latin typeface="Constantia" panose="02030602050306030303" pitchFamily="18" charset="0"/>
              </a:rPr>
            </a:br>
            <a:endParaRPr lang="ru-RU" sz="2000" dirty="0">
              <a:solidFill>
                <a:srgbClr val="0070C0"/>
              </a:solidFill>
              <a:latin typeface="Constantia" panose="02030602050306030303" pitchFamily="18" charset="0"/>
            </a:endParaRPr>
          </a:p>
        </p:txBody>
      </p:sp>
      <p:pic>
        <p:nvPicPr>
          <p:cNvPr id="10242" name="Picture 2" descr="ᐈ Векторная иконка работа векторные картинки, иллюстрации работа | скачать  на Deposit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266821"/>
            <a:ext cx="2336777" cy="23367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es Hommes D'affaires, Employés De Bureau, Salariés, Goodjob, Pouce Vers Le  Haut, Costume, Affaires, Société, Bureau, Travail, Le Travail, Homme,  Jeune, Le Haut Du Corps, Lumineux, La Louange, Note, Bonnes, Les Pou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268" y="379988"/>
            <a:ext cx="2336776"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395536" y="188640"/>
            <a:ext cx="1619672" cy="318549"/>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229600" cy="5314602"/>
          </a:xfrm>
        </p:spPr>
        <p:txBody>
          <a:bodyPr>
            <a:normAutofit/>
          </a:bodyPr>
          <a:lstStyle/>
          <a:p>
            <a:r>
              <a:rPr lang="ru-RU" sz="5400" b="1" dirty="0">
                <a:solidFill>
                  <a:srgbClr val="0070C0"/>
                </a:solidFill>
                <a:latin typeface="Constantia" panose="02030602050306030303" pitchFamily="18" charset="0"/>
              </a:rPr>
              <a:t>Правило седьмое: пойти туда, не знаю куда…</a:t>
            </a: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endParaRPr lang="ru-RU" sz="5400" dirty="0">
              <a:solidFill>
                <a:srgbClr val="0070C0"/>
              </a:solidFill>
              <a:latin typeface="Constantia" panose="02030602050306030303" pitchFamily="18" charset="0"/>
            </a:endParaRPr>
          </a:p>
        </p:txBody>
      </p:sp>
      <p:sp>
        <p:nvSpPr>
          <p:cNvPr id="3" name="Управляющая кнопка: далее 2">
            <a:hlinkClick r:id="rId2" action="ppaction://hlinksldjump" highlightClick="1"/>
          </p:cNvPr>
          <p:cNvSpPr/>
          <p:nvPr/>
        </p:nvSpPr>
        <p:spPr>
          <a:xfrm>
            <a:off x="251520" y="6435919"/>
            <a:ext cx="1368152" cy="386621"/>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24" y="1268760"/>
            <a:ext cx="6048672" cy="4524315"/>
          </a:xfrm>
          <a:prstGeom prst="rect">
            <a:avLst/>
          </a:prstGeom>
        </p:spPr>
        <p:txBody>
          <a:bodyPr wrap="square">
            <a:spAutoFit/>
          </a:bodyPr>
          <a:lstStyle/>
          <a:p>
            <a:pPr marL="252000" indent="457200" algn="just"/>
            <a:r>
              <a:rPr lang="ru-RU" sz="2400" dirty="0">
                <a:solidFill>
                  <a:srgbClr val="0070C0"/>
                </a:solidFill>
                <a:latin typeface="Constantia" panose="02030602050306030303" pitchFamily="18" charset="0"/>
              </a:rPr>
              <a:t>Если вы столкнулись с проблемой поиска работы, то вам уже сразу стало понятно, что на любое собеседование необходимо идти во всеоружии. По одежке встречают, но не только по ней. При первом взгляде на вас не только ваша одежка будет громко заявлять о том, что вы за человек, но и манера держать себя, речь, жесты и мимика могут громогласно заявить о том, что вас стоит обязательно взять на работу… или не стоит…</a:t>
            </a:r>
          </a:p>
        </p:txBody>
      </p:sp>
      <p:pic>
        <p:nvPicPr>
          <p:cNvPr id="15362" name="Picture 2" descr="ᐈ Short alternative hairstyles stock illustrations, Royalty Free brunette  vectors | download o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151" y="4005063"/>
            <a:ext cx="2355453" cy="262467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Pretty Lady Cliparts 17 - 392 X 612 - WebComicms.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151" y="404664"/>
            <a:ext cx="2355453"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323796" y="199572"/>
            <a:ext cx="1727923" cy="410184"/>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01347"/>
            <a:ext cx="5905299" cy="6863417"/>
          </a:xfrm>
          <a:prstGeom prst="rect">
            <a:avLst/>
          </a:prstGeom>
        </p:spPr>
        <p:txBody>
          <a:bodyPr wrap="square">
            <a:spAutoFit/>
          </a:bodyPr>
          <a:lstStyle/>
          <a:p>
            <a:pPr indent="457200" algn="just"/>
            <a:r>
              <a:rPr lang="ru-RU" sz="2200" dirty="0">
                <a:solidFill>
                  <a:srgbClr val="0070C0"/>
                </a:solidFill>
                <a:latin typeface="Constantia" panose="02030602050306030303" pitchFamily="18" charset="0"/>
              </a:rPr>
              <a:t>Обязательно соберите как можно больше информации о том предприятии, на которое собираетесь устраиваться на работу. Если вы придете на собеседование и дадите понять своему работодателю, что владеет информацией о достижениях его компании и том направлении, в котором компания специализируется, то это приятно польстит самолюбию руководителя и сразу же увеличит ваши шансы на получение рабочего места. Если вам удастся осведомиться о специфики этого предприятия у человека, работающего на нем, то это тоже сослужит вам неплохую службу: вы сможете уточнить особенности поведения и речи тех руководителей, с которыми придется иметь дело во время собеседования, чтобы ничего не «ляпнуть» случайно.</a:t>
            </a:r>
            <a:br>
              <a:rPr lang="ru-RU" sz="2200" dirty="0">
                <a:solidFill>
                  <a:srgbClr val="0070C0"/>
                </a:solidFill>
                <a:latin typeface="Constantia" panose="02030602050306030303" pitchFamily="18" charset="0"/>
              </a:rPr>
            </a:br>
            <a:endParaRPr lang="ru-RU" sz="2200" dirty="0">
              <a:solidFill>
                <a:srgbClr val="0070C0"/>
              </a:solidFill>
              <a:latin typeface="Constantia" panose="02030602050306030303" pitchFamily="18" charset="0"/>
            </a:endParaRPr>
          </a:p>
        </p:txBody>
      </p:sp>
      <p:pic>
        <p:nvPicPr>
          <p:cNvPr id="11266" name="Picture 2" descr="ᐈ Босс - векторные изображения, рисунок босс &gt; скачать на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295" y="980728"/>
            <a:ext cx="2173449" cy="20402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usiness icons design with businessman gestures illustration Free vector in  Adobe Illustrator ai ( .ai ) format, Encapsulated PostScript eps ( .eps )  format format for free download 610.31K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949" y="3933056"/>
            <a:ext cx="2173449"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323528" y="132115"/>
            <a:ext cx="1656184" cy="3692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16832"/>
            <a:ext cx="8229600" cy="4666530"/>
          </a:xfrm>
        </p:spPr>
        <p:txBody>
          <a:bodyPr>
            <a:normAutofit/>
          </a:bodyPr>
          <a:lstStyle/>
          <a:p>
            <a:r>
              <a:rPr lang="ru-RU" sz="6000" b="1" dirty="0">
                <a:solidFill>
                  <a:srgbClr val="0070C0"/>
                </a:solidFill>
                <a:latin typeface="Constantia" panose="02030602050306030303" pitchFamily="18" charset="0"/>
              </a:rPr>
              <a:t>Правило восьмое: точность – вежливость королей.</a:t>
            </a:r>
            <a:r>
              <a:rPr lang="ru-RU" sz="6000" dirty="0">
                <a:solidFill>
                  <a:srgbClr val="0070C0"/>
                </a:solidFill>
                <a:latin typeface="Constantia" panose="02030602050306030303" pitchFamily="18" charset="0"/>
              </a:rPr>
              <a:t/>
            </a:r>
            <a:br>
              <a:rPr lang="ru-RU" sz="6000" dirty="0">
                <a:solidFill>
                  <a:srgbClr val="0070C0"/>
                </a:solidFill>
                <a:latin typeface="Constantia" panose="02030602050306030303" pitchFamily="18" charset="0"/>
              </a:rPr>
            </a:br>
            <a:r>
              <a:rPr lang="ru-RU" dirty="0"/>
              <a:t/>
            </a:r>
            <a:br>
              <a:rPr lang="ru-RU" dirty="0"/>
            </a:br>
            <a:endParaRPr lang="ru-RU" dirty="0"/>
          </a:p>
        </p:txBody>
      </p:sp>
      <p:sp>
        <p:nvSpPr>
          <p:cNvPr id="3" name="Управляющая кнопка: далее 2">
            <a:hlinkClick r:id="rId2" action="ppaction://hlinksldjump" highlightClick="1"/>
          </p:cNvPr>
          <p:cNvSpPr/>
          <p:nvPr/>
        </p:nvSpPr>
        <p:spPr>
          <a:xfrm>
            <a:off x="395536" y="332656"/>
            <a:ext cx="1584176"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09934" y="782898"/>
            <a:ext cx="5514194" cy="6186309"/>
          </a:xfrm>
          <a:prstGeom prst="rect">
            <a:avLst/>
          </a:prstGeom>
        </p:spPr>
        <p:txBody>
          <a:bodyPr wrap="square">
            <a:spAutoFit/>
          </a:bodyPr>
          <a:lstStyle/>
          <a:p>
            <a:pPr indent="457200" algn="just"/>
            <a:r>
              <a:rPr lang="ru-RU" sz="2400" dirty="0">
                <a:solidFill>
                  <a:srgbClr val="0070C0"/>
                </a:solidFill>
                <a:latin typeface="Constantia" panose="02030602050306030303" pitchFamily="18" charset="0"/>
              </a:rPr>
              <a:t>Приходите пораньше, минут за пятнадцать до назначенного времени, поскольку опоздавшие кандидаты сразу же формируют негативное мнение о себе. Заранее подготовьте свои документы. Если вас пригласили на собеседование и попросили захватить с собой две фотокопии диплома, тот принесите именно две копии, чтобы не было недоразумений типа «Я подумала, что смогу сделать копии прямо здесь…» или «Я не совсем поняла. Зачем вам копии, поэтому принесла вместо них оригинал…».</a:t>
            </a:r>
            <a:r>
              <a:rPr lang="ru-RU" sz="2800" dirty="0"/>
              <a:t/>
            </a:r>
            <a:br>
              <a:rPr lang="ru-RU" sz="2800" dirty="0"/>
            </a:br>
            <a:r>
              <a:rPr lang="ru-RU" dirty="0"/>
              <a:t/>
            </a:r>
            <a:br>
              <a:rPr lang="ru-RU" dirty="0"/>
            </a:br>
            <a:endParaRPr lang="ru-RU" dirty="0"/>
          </a:p>
        </p:txBody>
      </p:sp>
      <p:pic>
        <p:nvPicPr>
          <p:cNvPr id="12290" name="Picture 2" descr="В Астрахани менеджер банка похитила деньги со счета пожилой клиент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35282"/>
            <a:ext cx="3024336" cy="250568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724128" y="3876053"/>
            <a:ext cx="3024336" cy="2649291"/>
          </a:xfrm>
          <a:prstGeom prst="rect">
            <a:avLst/>
          </a:prstGeom>
        </p:spPr>
      </p:pic>
      <p:sp>
        <p:nvSpPr>
          <p:cNvPr id="2" name="Управляющая кнопка: далее 1">
            <a:hlinkClick r:id="rId4" action="ppaction://hlinksldjump" highlightClick="1"/>
          </p:cNvPr>
          <p:cNvSpPr/>
          <p:nvPr/>
        </p:nvSpPr>
        <p:spPr>
          <a:xfrm>
            <a:off x="209934" y="275242"/>
            <a:ext cx="1656184"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459" y="850933"/>
            <a:ext cx="5400600" cy="5432256"/>
          </a:xfrm>
          <a:prstGeom prst="rect">
            <a:avLst/>
          </a:prstGeom>
        </p:spPr>
        <p:txBody>
          <a:bodyPr wrap="square">
            <a:spAutoFit/>
          </a:bodyPr>
          <a:lstStyle/>
          <a:p>
            <a:pPr algn="ctr"/>
            <a:r>
              <a:rPr lang="ru-RU" sz="2400" b="1" dirty="0" smtClean="0">
                <a:solidFill>
                  <a:srgbClr val="0070C0"/>
                </a:solidFill>
                <a:latin typeface="Constantia" panose="02030602050306030303" pitchFamily="18" charset="0"/>
              </a:rPr>
              <a:t>И последнее</a:t>
            </a:r>
            <a:r>
              <a:rPr lang="ru-RU" sz="2400" b="1" dirty="0">
                <a:solidFill>
                  <a:srgbClr val="0070C0"/>
                </a:solidFill>
                <a:latin typeface="Constantia" panose="02030602050306030303" pitchFamily="18" charset="0"/>
              </a:rPr>
              <a:t>.</a:t>
            </a:r>
            <a:r>
              <a:rPr lang="ru-RU" sz="2400" dirty="0">
                <a:solidFill>
                  <a:srgbClr val="0070C0"/>
                </a:solidFill>
                <a:latin typeface="Constantia" panose="02030602050306030303" pitchFamily="18" charset="0"/>
              </a:rPr>
              <a:t/>
            </a:r>
            <a:br>
              <a:rPr lang="ru-RU" sz="2400" dirty="0">
                <a:solidFill>
                  <a:srgbClr val="0070C0"/>
                </a:solidFill>
                <a:latin typeface="Constantia" panose="02030602050306030303" pitchFamily="18" charset="0"/>
              </a:rPr>
            </a:br>
            <a:r>
              <a:rPr lang="ru-RU" sz="2400" dirty="0">
                <a:solidFill>
                  <a:srgbClr val="0070C0"/>
                </a:solidFill>
                <a:latin typeface="Constantia" panose="02030602050306030303" pitchFamily="18" charset="0"/>
              </a:rPr>
              <a:t/>
            </a:r>
            <a:br>
              <a:rPr lang="ru-RU" sz="2400" dirty="0">
                <a:solidFill>
                  <a:srgbClr val="0070C0"/>
                </a:solidFill>
                <a:latin typeface="Constantia" panose="02030602050306030303" pitchFamily="18" charset="0"/>
              </a:rPr>
            </a:br>
            <a:r>
              <a:rPr lang="ru-RU" sz="2300" dirty="0">
                <a:solidFill>
                  <a:srgbClr val="0070C0"/>
                </a:solidFill>
                <a:latin typeface="Constantia" panose="02030602050306030303" pitchFamily="18" charset="0"/>
              </a:rPr>
              <a:t>Перед собеседованием нужно выспаться, легко перекусить, но не наедаться, тем более избегать блюд с чесночными или луковыми приправами. Перед собеседованием нужно отключить мобильный телефон, убрать изо рта жвачку или леденец, если вы решили освежить дыхание. Перед собеседованием не пейте много жидкости, ведь на поиски туалета в незнакомом вам здании может не быть ни времени, ни возможности.</a:t>
            </a:r>
          </a:p>
        </p:txBody>
      </p:sp>
      <p:pic>
        <p:nvPicPr>
          <p:cNvPr id="13314" name="Picture 2" descr="Как высыпаться: ТОП проверенных способов | Блог Com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077072"/>
            <a:ext cx="3060985" cy="240124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Спящий человек мечтает о больших деньгах. | Премиум векто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39" y="679182"/>
            <a:ext cx="2981977" cy="2981977"/>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539552" y="192426"/>
            <a:ext cx="1440160" cy="30382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0768"/>
            <a:ext cx="8229600" cy="1143000"/>
          </a:xfrm>
        </p:spPr>
        <p:txBody>
          <a:bodyPr>
            <a:noAutofit/>
          </a:bodyPr>
          <a:lstStyle/>
          <a:p>
            <a:r>
              <a:rPr lang="ru-RU" sz="5400" b="1" dirty="0">
                <a:solidFill>
                  <a:srgbClr val="0070C0"/>
                </a:solidFill>
                <a:latin typeface="Constantia" panose="02030602050306030303" pitchFamily="18" charset="0"/>
              </a:rPr>
              <a:t>Удачи вам на </a:t>
            </a:r>
            <a:r>
              <a:rPr lang="ru-RU" sz="5400" b="1" dirty="0" smtClean="0">
                <a:solidFill>
                  <a:srgbClr val="0070C0"/>
                </a:solidFill>
                <a:latin typeface="Constantia" panose="02030602050306030303" pitchFamily="18" charset="0"/>
              </a:rPr>
              <a:t>собеседовании!</a:t>
            </a:r>
            <a:r>
              <a:rPr lang="ru-RU" sz="5400" dirty="0">
                <a:solidFill>
                  <a:srgbClr val="0070C0"/>
                </a:solidFill>
                <a:latin typeface="Constantia" panose="02030602050306030303" pitchFamily="18" charset="0"/>
              </a:rPr>
              <a:t/>
            </a:r>
            <a:br>
              <a:rPr lang="ru-RU" sz="5400" dirty="0">
                <a:solidFill>
                  <a:srgbClr val="0070C0"/>
                </a:solidFill>
                <a:latin typeface="Constantia" panose="02030602050306030303" pitchFamily="18" charset="0"/>
              </a:rPr>
            </a:br>
            <a:endParaRPr lang="ru-RU" sz="5400" dirty="0">
              <a:solidFill>
                <a:srgbClr val="0070C0"/>
              </a:solidFill>
              <a:latin typeface="Constantia" panose="02030602050306030303" pitchFamily="18" charset="0"/>
            </a:endParaRPr>
          </a:p>
        </p:txBody>
      </p:sp>
      <p:pic>
        <p:nvPicPr>
          <p:cNvPr id="6" name="Рисунок 5"/>
          <p:cNvPicPr>
            <a:picLocks noChangeAspect="1"/>
          </p:cNvPicPr>
          <p:nvPr/>
        </p:nvPicPr>
        <p:blipFill>
          <a:blip r:embed="rId2"/>
          <a:stretch>
            <a:fillRect/>
          </a:stretch>
        </p:blipFill>
        <p:spPr>
          <a:xfrm>
            <a:off x="1377988" y="2483768"/>
            <a:ext cx="6264696" cy="4185592"/>
          </a:xfrm>
          <a:prstGeom prst="rect">
            <a:avLst/>
          </a:prstGeom>
        </p:spPr>
      </p:pic>
      <p:sp>
        <p:nvSpPr>
          <p:cNvPr id="3" name="Управляющая кнопка: далее 2">
            <a:hlinkClick r:id="rId3" action="ppaction://hlinksldjump" highlightClick="1"/>
          </p:cNvPr>
          <p:cNvSpPr/>
          <p:nvPr/>
        </p:nvSpPr>
        <p:spPr>
          <a:xfrm>
            <a:off x="401002" y="337220"/>
            <a:ext cx="1362685" cy="355476"/>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7791567" cy="1143000"/>
          </a:xfrm>
        </p:spPr>
        <p:txBody>
          <a:bodyPr>
            <a:noAutofit/>
          </a:bodyPr>
          <a:lstStyle/>
          <a:p>
            <a:r>
              <a:rPr lang="ru-RU" sz="4000" b="1" dirty="0">
                <a:solidFill>
                  <a:srgbClr val="0070C0"/>
                </a:solidFill>
                <a:latin typeface="Constantia" panose="02030602050306030303" pitchFamily="18" charset="0"/>
              </a:rPr>
              <a:t>Н</a:t>
            </a:r>
            <a:r>
              <a:rPr lang="ru-RU" sz="4000" b="1" dirty="0" smtClean="0">
                <a:solidFill>
                  <a:srgbClr val="0070C0"/>
                </a:solidFill>
                <a:latin typeface="Constantia" panose="02030602050306030303" pitchFamily="18" charset="0"/>
              </a:rPr>
              <a:t>есколько правил, </a:t>
            </a:r>
            <a:r>
              <a:rPr lang="ru-RU" sz="4000" b="1" dirty="0">
                <a:solidFill>
                  <a:srgbClr val="0070C0"/>
                </a:solidFill>
                <a:latin typeface="Constantia" panose="02030602050306030303" pitchFamily="18" charset="0"/>
              </a:rPr>
              <a:t>как подготовиться к собеседованию.</a:t>
            </a:r>
          </a:p>
        </p:txBody>
      </p:sp>
      <p:sp>
        <p:nvSpPr>
          <p:cNvPr id="5" name="AutoShape 2" descr="Подготовка к собеседованию. Что нужно делат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Подготовка к собеседованию. Что нужно дел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29" y="2492896"/>
            <a:ext cx="5841844" cy="3774731"/>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3" action="ppaction://hlinksldjump" highlightClick="1"/>
          </p:cNvPr>
          <p:cNvSpPr/>
          <p:nvPr/>
        </p:nvSpPr>
        <p:spPr>
          <a:xfrm>
            <a:off x="307974" y="176342"/>
            <a:ext cx="1671737" cy="37233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55576" y="2924944"/>
            <a:ext cx="7772400" cy="1470025"/>
          </a:xfrm>
        </p:spPr>
        <p:txBody>
          <a:bodyPr>
            <a:noAutofit/>
          </a:bodyPr>
          <a:lstStyle/>
          <a:p>
            <a:r>
              <a:rPr lang="ru-RU" sz="5400" b="1" dirty="0">
                <a:solidFill>
                  <a:srgbClr val="0070C0"/>
                </a:solidFill>
                <a:latin typeface="Constantia" panose="02030602050306030303" pitchFamily="18" charset="0"/>
              </a:rPr>
              <a:t>Первое правило: видеть цель, верить в себя и не замечать препятствий</a:t>
            </a:r>
            <a:endParaRPr lang="ru-RU" sz="5400" dirty="0">
              <a:solidFill>
                <a:srgbClr val="0070C0"/>
              </a:solidFill>
              <a:latin typeface="Constantia" panose="02030602050306030303" pitchFamily="18" charset="0"/>
            </a:endParaRPr>
          </a:p>
        </p:txBody>
      </p:sp>
      <p:sp>
        <p:nvSpPr>
          <p:cNvPr id="3" name="Управляющая кнопка: далее 2">
            <a:hlinkClick r:id="rId2" action="ppaction://hlinksldjump" highlightClick="1"/>
          </p:cNvPr>
          <p:cNvSpPr/>
          <p:nvPr/>
        </p:nvSpPr>
        <p:spPr>
          <a:xfrm>
            <a:off x="467544" y="332656"/>
            <a:ext cx="1656184" cy="404664"/>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5328592" cy="6647974"/>
          </a:xfrm>
          <a:prstGeom prst="rect">
            <a:avLst/>
          </a:prstGeom>
        </p:spPr>
        <p:txBody>
          <a:bodyPr wrap="square">
            <a:spAutoFit/>
          </a:bodyPr>
          <a:lstStyle/>
          <a:p>
            <a:pPr indent="457200" algn="just"/>
            <a:r>
              <a:rPr lang="ru-RU" sz="2400" dirty="0">
                <a:solidFill>
                  <a:srgbClr val="0070C0"/>
                </a:solidFill>
                <a:latin typeface="Constantia" panose="02030602050306030303" pitchFamily="18" charset="0"/>
              </a:rPr>
              <a:t>Определитесь, какую работу вы хотели бы иметь, насколько оплачиваемой она должна быть, и самое главное: не противоречат ли два вышеуказанных момента друг другу. Вы можете всю жизнь мечтать о работе сторожа на конфетной фабрике, но рассчитывать при такой работе на баснословную зарплату, по меньшей мере, наивно. Итак, если вам нужна высокооплачиваемая работа, то и цели ваши должны быть соответствующими. После того, как вы определились с этим пунктом, необходимость идти на это собеседование может и вовсе отпасть. Если же нет – продолжаем.</a:t>
            </a:r>
            <a:r>
              <a:rPr lang="ru-RU" dirty="0">
                <a:solidFill>
                  <a:srgbClr val="0070C0"/>
                </a:solidFill>
                <a:latin typeface="Constantia" panose="02030602050306030303" pitchFamily="18" charset="0"/>
              </a:rPr>
              <a:t/>
            </a:r>
            <a:br>
              <a:rPr lang="ru-RU" dirty="0">
                <a:solidFill>
                  <a:srgbClr val="0070C0"/>
                </a:solidFill>
                <a:latin typeface="Constantia" panose="02030602050306030303" pitchFamily="18" charset="0"/>
              </a:rPr>
            </a:br>
            <a:endParaRPr lang="ru-RU" dirty="0">
              <a:solidFill>
                <a:srgbClr val="0070C0"/>
              </a:solidFill>
              <a:latin typeface="Constantia" panose="02030602050306030303" pitchFamily="18" charset="0"/>
            </a:endParaRPr>
          </a:p>
        </p:txBody>
      </p:sp>
      <p:pic>
        <p:nvPicPr>
          <p:cNvPr id="2056" name="Picture 8" descr="Суд запретил занижать оклады на испытательном сроке"/>
          <p:cNvPicPr>
            <a:picLocks noChangeAspect="1" noChangeArrowheads="1"/>
          </p:cNvPicPr>
          <p:nvPr/>
        </p:nvPicPr>
        <p:blipFill rotWithShape="1">
          <a:blip r:embed="rId2">
            <a:extLst>
              <a:ext uri="{28A0092B-C50C-407E-A947-70E740481C1C}">
                <a14:useLocalDpi xmlns:a14="http://schemas.microsoft.com/office/drawing/2010/main" val="0"/>
              </a:ext>
            </a:extLst>
          </a:blip>
          <a:srcRect l="5182" r="11202"/>
          <a:stretch/>
        </p:blipFill>
        <p:spPr bwMode="auto">
          <a:xfrm>
            <a:off x="6508614" y="764704"/>
            <a:ext cx="2606044" cy="213165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Новые правила приема на работу и дополнительный отчет в ПФ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614" y="4293096"/>
            <a:ext cx="2592288" cy="1929903"/>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209416" y="136520"/>
            <a:ext cx="1656184"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828836"/>
            <a:ext cx="4572000" cy="923330"/>
          </a:xfrm>
          <a:prstGeom prst="rect">
            <a:avLst/>
          </a:prstGeom>
        </p:spPr>
        <p:txBody>
          <a:bodyPr>
            <a:spAutoFit/>
          </a:bodyPr>
          <a:lstStyle/>
          <a:p>
            <a:r>
              <a:rPr lang="ru-RU" dirty="0"/>
              <a:t/>
            </a:r>
            <a:br>
              <a:rPr lang="ru-RU" dirty="0"/>
            </a:br>
            <a:r>
              <a:rPr lang="ru-RU" dirty="0"/>
              <a:t/>
            </a:r>
            <a:br>
              <a:rPr lang="ru-RU" dirty="0"/>
            </a:br>
            <a:endParaRPr lang="ru-RU" dirty="0"/>
          </a:p>
        </p:txBody>
      </p:sp>
      <p:sp>
        <p:nvSpPr>
          <p:cNvPr id="5" name="Заголовок 4"/>
          <p:cNvSpPr>
            <a:spLocks noGrp="1"/>
          </p:cNvSpPr>
          <p:nvPr>
            <p:ph type="title"/>
          </p:nvPr>
        </p:nvSpPr>
        <p:spPr>
          <a:xfrm>
            <a:off x="539552" y="1628800"/>
            <a:ext cx="8229600" cy="4018458"/>
          </a:xfrm>
        </p:spPr>
        <p:txBody>
          <a:bodyPr>
            <a:normAutofit/>
          </a:bodyPr>
          <a:lstStyle/>
          <a:p>
            <a:r>
              <a:rPr lang="ru-RU" sz="5400" b="1" dirty="0" smtClean="0">
                <a:solidFill>
                  <a:srgbClr val="0070C0"/>
                </a:solidFill>
                <a:latin typeface="Constantia" panose="02030602050306030303" pitchFamily="18" charset="0"/>
              </a:rPr>
              <a:t>Правило второе – посмотрите на себя в зеркало.</a:t>
            </a:r>
            <a:endParaRPr lang="ru-RU" sz="5400" dirty="0">
              <a:solidFill>
                <a:srgbClr val="0070C0"/>
              </a:solidFill>
              <a:latin typeface="Constantia" panose="02030602050306030303" pitchFamily="18" charset="0"/>
            </a:endParaRPr>
          </a:p>
        </p:txBody>
      </p:sp>
      <p:sp>
        <p:nvSpPr>
          <p:cNvPr id="3" name="Управляющая кнопка: далее 2">
            <a:hlinkClick r:id="rId2" action="ppaction://hlinksldjump" highlightClick="1"/>
          </p:cNvPr>
          <p:cNvSpPr/>
          <p:nvPr/>
        </p:nvSpPr>
        <p:spPr>
          <a:xfrm>
            <a:off x="323528" y="260648"/>
            <a:ext cx="1584176" cy="43204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047562"/>
            <a:ext cx="5904656" cy="5447645"/>
          </a:xfrm>
          <a:prstGeom prst="rect">
            <a:avLst/>
          </a:prstGeom>
        </p:spPr>
        <p:txBody>
          <a:bodyPr wrap="square">
            <a:spAutoFit/>
          </a:bodyPr>
          <a:lstStyle/>
          <a:p>
            <a:pPr marL="252000" indent="457200" algn="just"/>
            <a:r>
              <a:rPr lang="ru-RU" sz="2400" dirty="0">
                <a:solidFill>
                  <a:srgbClr val="0070C0"/>
                </a:solidFill>
                <a:latin typeface="Constantia" panose="02030602050306030303" pitchFamily="18" charset="0"/>
              </a:rPr>
              <a:t>Ваша одежда, ваш внешний вид, прическа и макияж должны говорить о том, что вам можно доверять, вы надежный и серьезный человек, а не какая-нибудь вертихвостка (если конечно на работу в это место не требуются как раз вертихвостки). Но упаковываться в футлярный наряд с ног до головы тоже не стоит, чтобы вас не заподозрили, случаем, в отсутствии креативности. Излишне, наверное, уточнять тот факт, что ваша одежда должна быть опрятной и чистой.</a:t>
            </a:r>
            <a:br>
              <a:rPr lang="ru-RU" sz="2400" dirty="0">
                <a:solidFill>
                  <a:srgbClr val="0070C0"/>
                </a:solidFill>
                <a:latin typeface="Constantia" panose="02030602050306030303" pitchFamily="18" charset="0"/>
              </a:rPr>
            </a:br>
            <a:r>
              <a:rPr lang="ru-RU" dirty="0">
                <a:solidFill>
                  <a:srgbClr val="0070C0"/>
                </a:solidFill>
              </a:rPr>
              <a:t/>
            </a:r>
            <a:br>
              <a:rPr lang="ru-RU" dirty="0">
                <a:solidFill>
                  <a:srgbClr val="0070C0"/>
                </a:solidFill>
              </a:rPr>
            </a:br>
            <a:endParaRPr lang="ru-RU" dirty="0">
              <a:solidFill>
                <a:srgbClr val="0070C0"/>
              </a:solidFill>
            </a:endParaRPr>
          </a:p>
        </p:txBody>
      </p:sp>
      <p:pic>
        <p:nvPicPr>
          <p:cNvPr id="3076" name="Picture 4" descr="Pretty lady clipart 1 » Clipart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8"/>
            <a:ext cx="2088232" cy="2657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oman clip art - Woman clipart photo - NiceClipar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440" y="3645024"/>
            <a:ext cx="2063008"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4" action="ppaction://hlinksldjump" highlightClick="1"/>
          </p:cNvPr>
          <p:cNvSpPr/>
          <p:nvPr/>
        </p:nvSpPr>
        <p:spPr>
          <a:xfrm>
            <a:off x="197198" y="188640"/>
            <a:ext cx="1584176" cy="432048"/>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3047" y="623580"/>
            <a:ext cx="5616623" cy="6740307"/>
          </a:xfrm>
          <a:prstGeom prst="rect">
            <a:avLst/>
          </a:prstGeom>
        </p:spPr>
        <p:txBody>
          <a:bodyPr wrap="square">
            <a:spAutoFit/>
          </a:bodyPr>
          <a:lstStyle/>
          <a:p>
            <a:pPr indent="457200" algn="just"/>
            <a:r>
              <a:rPr lang="ru-RU" sz="2400" dirty="0">
                <a:solidFill>
                  <a:srgbClr val="0070C0"/>
                </a:solidFill>
                <a:latin typeface="Constantia" panose="02030602050306030303" pitchFamily="18" charset="0"/>
              </a:rPr>
              <a:t>Не стоит надевать на собеседование одежду, которую вы еще ни разу не носили. Непривычный фасон или ткань одежды могут вызвать у вас чувство дискомфорта, что обязательно заметит будущий работодатель. Не стоит экспериментировать с кричащими расцветками и прозрачными тканями – сделайте это в свободное от поисков работы время. Ни в коем случае нельзя оставаться во время собеседования в головном уборе, особенно зимой. Даже если ваша шапка или шляпа является частью вашего гардероба, такой жест может быть воспринят работодателем как знак неуважения.</a:t>
            </a:r>
            <a:br>
              <a:rPr lang="ru-RU" sz="2400" dirty="0">
                <a:solidFill>
                  <a:srgbClr val="0070C0"/>
                </a:solidFill>
                <a:latin typeface="Constantia" panose="02030602050306030303" pitchFamily="18" charset="0"/>
              </a:rPr>
            </a:br>
            <a:endParaRPr lang="ru-RU" sz="2400" dirty="0">
              <a:solidFill>
                <a:srgbClr val="0070C0"/>
              </a:solidFill>
              <a:latin typeface="Constantia" panose="02030602050306030303" pitchFamily="18" charset="0"/>
            </a:endParaRPr>
          </a:p>
        </p:txBody>
      </p:sp>
      <p:pic>
        <p:nvPicPr>
          <p:cNvPr id="7170" name="Picture 2" descr="Работодатель и работник в иллюстрации офиса плоской Иллюстрация вектора -  иллюстрации насчитывающей agatha, компьтер: 14247613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0" r="5195" b="15352"/>
          <a:stretch/>
        </p:blipFill>
        <p:spPr bwMode="auto">
          <a:xfrm>
            <a:off x="6334788" y="3825622"/>
            <a:ext cx="26081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Державний контроль за додержанням законодавства про працю - Миколаївська  міська рад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4" t="5420" r="9192" b="17746"/>
          <a:stretch/>
        </p:blipFill>
        <p:spPr bwMode="auto">
          <a:xfrm>
            <a:off x="6156176" y="764704"/>
            <a:ext cx="2752202" cy="2344350"/>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rId5" action="ppaction://hlinksldjump" highlightClick="1"/>
          </p:cNvPr>
          <p:cNvSpPr/>
          <p:nvPr/>
        </p:nvSpPr>
        <p:spPr>
          <a:xfrm>
            <a:off x="251520" y="260648"/>
            <a:ext cx="1728192" cy="362932"/>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84784"/>
            <a:ext cx="8229600" cy="4378498"/>
          </a:xfrm>
        </p:spPr>
        <p:txBody>
          <a:bodyPr>
            <a:normAutofit/>
          </a:bodyPr>
          <a:lstStyle/>
          <a:p>
            <a:r>
              <a:rPr lang="ru-RU" sz="5400" b="1" dirty="0">
                <a:solidFill>
                  <a:srgbClr val="0070C0"/>
                </a:solidFill>
                <a:latin typeface="Constantia" panose="02030602050306030303" pitchFamily="18" charset="0"/>
              </a:rPr>
              <a:t>Правило третье – хорошая мина при плохой игре.</a:t>
            </a:r>
            <a:endParaRPr lang="ru-RU" sz="5400" dirty="0">
              <a:solidFill>
                <a:srgbClr val="0070C0"/>
              </a:solidFill>
              <a:latin typeface="Constantia" panose="02030602050306030303" pitchFamily="18" charset="0"/>
            </a:endParaRPr>
          </a:p>
        </p:txBody>
      </p:sp>
      <p:sp>
        <p:nvSpPr>
          <p:cNvPr id="3" name="Управляющая кнопка: далее 2">
            <a:hlinkClick r:id="rId2" action="ppaction://hlinksldjump" highlightClick="1"/>
          </p:cNvPr>
          <p:cNvSpPr/>
          <p:nvPr/>
        </p:nvSpPr>
        <p:spPr>
          <a:xfrm>
            <a:off x="395536" y="332656"/>
            <a:ext cx="1584176" cy="360040"/>
          </a:xfrm>
          <a:prstGeom prst="actionButtonForwardNex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1262</Words>
  <Application>Microsoft Office PowerPoint</Application>
  <PresentationFormat>Экран (4:3)</PresentationFormat>
  <Paragraphs>49</Paragraphs>
  <Slides>24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Constantia</vt:lpstr>
      <vt:lpstr>Тема Office</vt:lpstr>
      <vt:lpstr>Презентация PowerPoint</vt:lpstr>
      <vt:lpstr>Презентация PowerPoint</vt:lpstr>
      <vt:lpstr>Несколько правил, как подготовиться к собеседованию.</vt:lpstr>
      <vt:lpstr>Первое правило: видеть цель, верить в себя и не замечать препятствий</vt:lpstr>
      <vt:lpstr>Презентация PowerPoint</vt:lpstr>
      <vt:lpstr>Правило второе – посмотрите на себя в зеркало.</vt:lpstr>
      <vt:lpstr>Презентация PowerPoint</vt:lpstr>
      <vt:lpstr>Презентация PowerPoint</vt:lpstr>
      <vt:lpstr>Правило третье – хорошая мина при плохой игре.</vt:lpstr>
      <vt:lpstr>Презентация PowerPoint</vt:lpstr>
      <vt:lpstr>Правило четвертое: тактика и стратегия. </vt:lpstr>
      <vt:lpstr>Презентация PowerPoint</vt:lpstr>
      <vt:lpstr>Презентация PowerPoint</vt:lpstr>
      <vt:lpstr>Правило пятое: речь говорит, словно реченька журчит… </vt:lpstr>
      <vt:lpstr>Презентация PowerPoint</vt:lpstr>
      <vt:lpstr>Презентация PowerPoint</vt:lpstr>
      <vt:lpstr>Правило шестое: свет мой, зеркальце, скажи…  </vt:lpstr>
      <vt:lpstr>Презентация PowerPoint</vt:lpstr>
      <vt:lpstr>Правило седьмое: пойти туда, не знаю куда…  </vt:lpstr>
      <vt:lpstr>Презентация PowerPoint</vt:lpstr>
      <vt:lpstr>Правило восьмое: точность – вежливость королей.  </vt:lpstr>
      <vt:lpstr>Презентация PowerPoint</vt:lpstr>
      <vt:lpstr>Презентация PowerPoint</vt:lpstr>
      <vt:lpstr>Удачи вам на собеседовании!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устроится на работу - готовимся к собеседованию (советы психолога)</dc:title>
  <dc:creator>Admin</dc:creator>
  <cp:lastModifiedBy>comp2</cp:lastModifiedBy>
  <cp:revision>46</cp:revision>
  <dcterms:created xsi:type="dcterms:W3CDTF">2012-10-29T02:45:22Z</dcterms:created>
  <dcterms:modified xsi:type="dcterms:W3CDTF">2020-09-11T03:41:46Z</dcterms:modified>
</cp:coreProperties>
</file>